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1"/>
  </p:notesMasterIdLst>
  <p:sldIdLst>
    <p:sldId id="256" r:id="rId5"/>
    <p:sldId id="274" r:id="rId6"/>
    <p:sldId id="276" r:id="rId7"/>
    <p:sldId id="257" r:id="rId8"/>
    <p:sldId id="277" r:id="rId9"/>
    <p:sldId id="258" r:id="rId10"/>
    <p:sldId id="281" r:id="rId11"/>
    <p:sldId id="280" r:id="rId12"/>
    <p:sldId id="259" r:id="rId13"/>
    <p:sldId id="260" r:id="rId14"/>
    <p:sldId id="294" r:id="rId15"/>
    <p:sldId id="261" r:id="rId16"/>
    <p:sldId id="262" r:id="rId17"/>
    <p:sldId id="263" r:id="rId18"/>
    <p:sldId id="264" r:id="rId19"/>
    <p:sldId id="265" r:id="rId20"/>
    <p:sldId id="284" r:id="rId21"/>
    <p:sldId id="285" r:id="rId22"/>
    <p:sldId id="286" r:id="rId23"/>
    <p:sldId id="290" r:id="rId24"/>
    <p:sldId id="291" r:id="rId25"/>
    <p:sldId id="268" r:id="rId26"/>
    <p:sldId id="267" r:id="rId27"/>
    <p:sldId id="269" r:id="rId28"/>
    <p:sldId id="287" r:id="rId29"/>
    <p:sldId id="288" r:id="rId30"/>
    <p:sldId id="289" r:id="rId31"/>
    <p:sldId id="292" r:id="rId32"/>
    <p:sldId id="293" r:id="rId33"/>
    <p:sldId id="282" r:id="rId34"/>
    <p:sldId id="270" r:id="rId35"/>
    <p:sldId id="271" r:id="rId36"/>
    <p:sldId id="283" r:id="rId37"/>
    <p:sldId id="279" r:id="rId38"/>
    <p:sldId id="278" r:id="rId39"/>
    <p:sldId id="27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080B1B-8A7D-4F60-A6FF-0337E997FE96}" v="938" dt="2026-01-14T22:29:29.931"/>
    <p1510:client id="{F45E5905-71BC-4CE1-B218-C34D7727095D}" v="3894" dt="2026-01-14T22:44:21.541"/>
    <p1510:client id="{FFB5EE79-2AC2-4AE6-8467-6A342F654BD9}" v="927" dt="2026-01-14T22:44:29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172" autoAdjust="0"/>
  </p:normalViewPr>
  <p:slideViewPr>
    <p:cSldViewPr snapToGrid="0">
      <p:cViewPr varScale="1">
        <p:scale>
          <a:sx n="137" d="100"/>
          <a:sy n="137" d="100"/>
        </p:scale>
        <p:origin x="117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795785-876D-4D57-BD91-CC18C331BF3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07441B4-00BE-46B3-8438-6C15846ADDC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sz="1600" b="1" dirty="0"/>
            <a:t>1 ,5 </a:t>
          </a:r>
          <a:r>
            <a:rPr lang="de-DE" sz="1600" dirty="0"/>
            <a:t>Billionen Dollar </a:t>
          </a:r>
          <a:br>
            <a:rPr lang="de-DE" sz="1600" dirty="0"/>
          </a:br>
          <a:r>
            <a:rPr lang="de-DE" sz="1600" dirty="0"/>
            <a:t>Verlust durch Stillstände</a:t>
          </a:r>
          <a:endParaRPr lang="en-US" sz="1600" dirty="0"/>
        </a:p>
      </dgm:t>
    </dgm:pt>
    <dgm:pt modelId="{175A91E2-A8BE-45F6-AC45-52810EC5587E}" type="parTrans" cxnId="{E16FA870-E03B-4C85-B3D4-EB7E3356C23F}">
      <dgm:prSet/>
      <dgm:spPr/>
      <dgm:t>
        <a:bodyPr/>
        <a:lstStyle/>
        <a:p>
          <a:endParaRPr lang="en-US"/>
        </a:p>
      </dgm:t>
    </dgm:pt>
    <dgm:pt modelId="{0DD74BBD-C080-4737-A489-065C90976AB9}" type="sibTrans" cxnId="{E16FA870-E03B-4C85-B3D4-EB7E3356C23F}">
      <dgm:prSet/>
      <dgm:spPr/>
      <dgm:t>
        <a:bodyPr/>
        <a:lstStyle/>
        <a:p>
          <a:endParaRPr lang="en-US"/>
        </a:p>
      </dgm:t>
    </dgm:pt>
    <dgm:pt modelId="{967DBEAC-1514-4973-A8D9-45D9C6D2D2D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b="1" dirty="0"/>
            <a:t>2,3</a:t>
          </a:r>
          <a:r>
            <a:rPr lang="de-DE" dirty="0"/>
            <a:t> Millionen Doller </a:t>
          </a:r>
          <a:br>
            <a:rPr lang="de-DE" dirty="0"/>
          </a:br>
          <a:r>
            <a:rPr lang="de-DE" dirty="0"/>
            <a:t>pro Stunde kostet Stillstand</a:t>
          </a:r>
          <a:endParaRPr lang="en-US" dirty="0"/>
        </a:p>
      </dgm:t>
    </dgm:pt>
    <dgm:pt modelId="{67BF96F6-B3A9-4DA7-9052-D025455ACCDC}" type="parTrans" cxnId="{AFE586E5-7CF5-4294-A8EA-08B427909203}">
      <dgm:prSet/>
      <dgm:spPr/>
      <dgm:t>
        <a:bodyPr/>
        <a:lstStyle/>
        <a:p>
          <a:endParaRPr lang="en-US"/>
        </a:p>
      </dgm:t>
    </dgm:pt>
    <dgm:pt modelId="{F5921E0C-D81E-454C-9E2C-B39124D8822B}" type="sibTrans" cxnId="{AFE586E5-7CF5-4294-A8EA-08B427909203}">
      <dgm:prSet/>
      <dgm:spPr/>
      <dgm:t>
        <a:bodyPr/>
        <a:lstStyle/>
        <a:p>
          <a:endParaRPr lang="en-US"/>
        </a:p>
      </dgm:t>
    </dgm:pt>
    <dgm:pt modelId="{5135B6D9-B9FA-4FA2-BDF5-DBF7159159D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Extreme Menge an </a:t>
          </a:r>
          <a:r>
            <a:rPr lang="de-DE" noProof="0" dirty="0"/>
            <a:t>Daten</a:t>
          </a:r>
          <a:r>
            <a:rPr lang="en-US" dirty="0"/>
            <a:t> die dies </a:t>
          </a:r>
          <a:r>
            <a:rPr lang="en-US" dirty="0" err="1"/>
            <a:t>Verhindern</a:t>
          </a:r>
          <a:r>
            <a:rPr lang="en-US" dirty="0"/>
            <a:t> </a:t>
          </a:r>
          <a:r>
            <a:rPr lang="de-DE" noProof="0" dirty="0"/>
            <a:t>könnten</a:t>
          </a:r>
          <a:endParaRPr lang="en-US" dirty="0"/>
        </a:p>
      </dgm:t>
    </dgm:pt>
    <dgm:pt modelId="{11C81F68-B862-42E6-9FAA-989E751D744C}" type="parTrans" cxnId="{D5A91CA0-1181-4766-928C-D556D69BE5E2}">
      <dgm:prSet/>
      <dgm:spPr/>
      <dgm:t>
        <a:bodyPr/>
        <a:lstStyle/>
        <a:p>
          <a:endParaRPr lang="de-DE"/>
        </a:p>
      </dgm:t>
    </dgm:pt>
    <dgm:pt modelId="{7A8F8B55-C294-436E-9808-DDEDF2A57AF8}" type="sibTrans" cxnId="{D5A91CA0-1181-4766-928C-D556D69BE5E2}">
      <dgm:prSet/>
      <dgm:spPr/>
      <dgm:t>
        <a:bodyPr/>
        <a:lstStyle/>
        <a:p>
          <a:endParaRPr lang="de-DE"/>
        </a:p>
      </dgm:t>
    </dgm:pt>
    <dgm:pt modelId="{4E75AD46-EC44-4ED8-A6B4-7EBA0001EA36}" type="pres">
      <dgm:prSet presAssocID="{7E795785-876D-4D57-BD91-CC18C331BF35}" presName="root" presStyleCnt="0">
        <dgm:presLayoutVars>
          <dgm:dir/>
          <dgm:resizeHandles val="exact"/>
        </dgm:presLayoutVars>
      </dgm:prSet>
      <dgm:spPr/>
    </dgm:pt>
    <dgm:pt modelId="{A1D2B552-A843-485F-913D-8E3251D58D53}" type="pres">
      <dgm:prSet presAssocID="{907441B4-00BE-46B3-8438-6C15846ADDC0}" presName="compNode" presStyleCnt="0"/>
      <dgm:spPr/>
    </dgm:pt>
    <dgm:pt modelId="{8EF70DC5-86F8-43F6-A631-7D7ACF60E004}" type="pres">
      <dgm:prSet presAssocID="{907441B4-00BE-46B3-8438-6C15846ADDC0}" presName="iconBgRect" presStyleLbl="bgShp" presStyleIdx="0" presStyleCnt="3"/>
      <dgm:spPr/>
    </dgm:pt>
    <dgm:pt modelId="{871B291E-4447-45F0-A6CC-84180AAA7904}" type="pres">
      <dgm:prSet presAssocID="{907441B4-00BE-46B3-8438-6C15846ADDC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9A8742EB-93E6-44BE-BFD5-12A0B05B343A}" type="pres">
      <dgm:prSet presAssocID="{907441B4-00BE-46B3-8438-6C15846ADDC0}" presName="spaceRect" presStyleCnt="0"/>
      <dgm:spPr/>
    </dgm:pt>
    <dgm:pt modelId="{48542A8F-3793-41E5-B99E-3733B94E9F91}" type="pres">
      <dgm:prSet presAssocID="{907441B4-00BE-46B3-8438-6C15846ADDC0}" presName="textRect" presStyleLbl="revTx" presStyleIdx="0" presStyleCnt="3">
        <dgm:presLayoutVars>
          <dgm:chMax val="1"/>
          <dgm:chPref val="1"/>
        </dgm:presLayoutVars>
      </dgm:prSet>
      <dgm:spPr/>
    </dgm:pt>
    <dgm:pt modelId="{2FEACD61-C237-45D7-9ACC-CFFAF0EEB219}" type="pres">
      <dgm:prSet presAssocID="{0DD74BBD-C080-4737-A489-065C90976AB9}" presName="sibTrans" presStyleCnt="0"/>
      <dgm:spPr/>
    </dgm:pt>
    <dgm:pt modelId="{57141FF0-955A-485F-BFBE-C78C355A3CA7}" type="pres">
      <dgm:prSet presAssocID="{967DBEAC-1514-4973-A8D9-45D9C6D2D2DA}" presName="compNode" presStyleCnt="0"/>
      <dgm:spPr/>
    </dgm:pt>
    <dgm:pt modelId="{7E5A2592-FC30-4D4E-9069-E741D5CE3D71}" type="pres">
      <dgm:prSet presAssocID="{967DBEAC-1514-4973-A8D9-45D9C6D2D2DA}" presName="iconBgRect" presStyleLbl="bgShp" presStyleIdx="1" presStyleCnt="3"/>
      <dgm:spPr/>
    </dgm:pt>
    <dgm:pt modelId="{5053050A-4ACE-4419-B63A-FE918C6C31A0}" type="pres">
      <dgm:prSet presAssocID="{967DBEAC-1514-4973-A8D9-45D9C6D2D2D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E026E4C9-8FFE-4FDB-B750-3272F0754D25}" type="pres">
      <dgm:prSet presAssocID="{967DBEAC-1514-4973-A8D9-45D9C6D2D2DA}" presName="spaceRect" presStyleCnt="0"/>
      <dgm:spPr/>
    </dgm:pt>
    <dgm:pt modelId="{0E592170-1184-4FA0-BACD-6569341DF140}" type="pres">
      <dgm:prSet presAssocID="{967DBEAC-1514-4973-A8D9-45D9C6D2D2DA}" presName="textRect" presStyleLbl="revTx" presStyleIdx="1" presStyleCnt="3">
        <dgm:presLayoutVars>
          <dgm:chMax val="1"/>
          <dgm:chPref val="1"/>
        </dgm:presLayoutVars>
      </dgm:prSet>
      <dgm:spPr/>
    </dgm:pt>
    <dgm:pt modelId="{77A413D6-8B37-4340-A01B-D295DEC6DE77}" type="pres">
      <dgm:prSet presAssocID="{F5921E0C-D81E-454C-9E2C-B39124D8822B}" presName="sibTrans" presStyleCnt="0"/>
      <dgm:spPr/>
    </dgm:pt>
    <dgm:pt modelId="{4ABE9C22-7904-4A49-9CF1-1034C47A7077}" type="pres">
      <dgm:prSet presAssocID="{5135B6D9-B9FA-4FA2-BDF5-DBF7159159D7}" presName="compNode" presStyleCnt="0"/>
      <dgm:spPr/>
    </dgm:pt>
    <dgm:pt modelId="{64A8F8AA-BA07-43D0-AC74-9FD3D36F187B}" type="pres">
      <dgm:prSet presAssocID="{5135B6D9-B9FA-4FA2-BDF5-DBF7159159D7}" presName="iconBgRect" presStyleLbl="bgShp" presStyleIdx="2" presStyleCnt="3"/>
      <dgm:spPr/>
    </dgm:pt>
    <dgm:pt modelId="{5A82B644-BCA7-43D3-9EED-C2CB37C1F060}" type="pres">
      <dgm:prSet presAssocID="{5135B6D9-B9FA-4FA2-BDF5-DBF7159159D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lkendiagramm mit einfarbiger Füllung"/>
        </a:ext>
      </dgm:extLst>
    </dgm:pt>
    <dgm:pt modelId="{16433DBC-3092-4A83-B04A-EE83F397B0E1}" type="pres">
      <dgm:prSet presAssocID="{5135B6D9-B9FA-4FA2-BDF5-DBF7159159D7}" presName="spaceRect" presStyleCnt="0"/>
      <dgm:spPr/>
    </dgm:pt>
    <dgm:pt modelId="{5292A81A-3447-44BC-BE1D-4B5EDDBFA843}" type="pres">
      <dgm:prSet presAssocID="{5135B6D9-B9FA-4FA2-BDF5-DBF7159159D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6AE4464-974D-43E5-800D-2F2DF0ABAA43}" type="presOf" srcId="{5135B6D9-B9FA-4FA2-BDF5-DBF7159159D7}" destId="{5292A81A-3447-44BC-BE1D-4B5EDDBFA843}" srcOrd="0" destOrd="0" presId="urn:microsoft.com/office/officeart/2018/5/layout/IconCircleLabelList"/>
    <dgm:cxn modelId="{E16FA870-E03B-4C85-B3D4-EB7E3356C23F}" srcId="{7E795785-876D-4D57-BD91-CC18C331BF35}" destId="{907441B4-00BE-46B3-8438-6C15846ADDC0}" srcOrd="0" destOrd="0" parTransId="{175A91E2-A8BE-45F6-AC45-52810EC5587E}" sibTransId="{0DD74BBD-C080-4737-A489-065C90976AB9}"/>
    <dgm:cxn modelId="{53716151-693F-4EC5-8E7C-08F72E513B05}" type="presOf" srcId="{7E795785-876D-4D57-BD91-CC18C331BF35}" destId="{4E75AD46-EC44-4ED8-A6B4-7EBA0001EA36}" srcOrd="0" destOrd="0" presId="urn:microsoft.com/office/officeart/2018/5/layout/IconCircleLabelList"/>
    <dgm:cxn modelId="{D5A91CA0-1181-4766-928C-D556D69BE5E2}" srcId="{7E795785-876D-4D57-BD91-CC18C331BF35}" destId="{5135B6D9-B9FA-4FA2-BDF5-DBF7159159D7}" srcOrd="2" destOrd="0" parTransId="{11C81F68-B862-42E6-9FAA-989E751D744C}" sibTransId="{7A8F8B55-C294-436E-9808-DDEDF2A57AF8}"/>
    <dgm:cxn modelId="{510545CE-BEA5-4484-AEC9-EFBB8ACC8350}" type="presOf" srcId="{907441B4-00BE-46B3-8438-6C15846ADDC0}" destId="{48542A8F-3793-41E5-B99E-3733B94E9F91}" srcOrd="0" destOrd="0" presId="urn:microsoft.com/office/officeart/2018/5/layout/IconCircleLabelList"/>
    <dgm:cxn modelId="{AFE586E5-7CF5-4294-A8EA-08B427909203}" srcId="{7E795785-876D-4D57-BD91-CC18C331BF35}" destId="{967DBEAC-1514-4973-A8D9-45D9C6D2D2DA}" srcOrd="1" destOrd="0" parTransId="{67BF96F6-B3A9-4DA7-9052-D025455ACCDC}" sibTransId="{F5921E0C-D81E-454C-9E2C-B39124D8822B}"/>
    <dgm:cxn modelId="{31DB8DF9-171E-46BC-B7C2-543C78FE5FC3}" type="presOf" srcId="{967DBEAC-1514-4973-A8D9-45D9C6D2D2DA}" destId="{0E592170-1184-4FA0-BACD-6569341DF140}" srcOrd="0" destOrd="0" presId="urn:microsoft.com/office/officeart/2018/5/layout/IconCircleLabelList"/>
    <dgm:cxn modelId="{201BA78B-4E91-44C6-81AF-3CFAF11CD98E}" type="presParOf" srcId="{4E75AD46-EC44-4ED8-A6B4-7EBA0001EA36}" destId="{A1D2B552-A843-485F-913D-8E3251D58D53}" srcOrd="0" destOrd="0" presId="urn:microsoft.com/office/officeart/2018/5/layout/IconCircleLabelList"/>
    <dgm:cxn modelId="{1BD5F22D-76D3-43F7-AE17-0BF250BBE3E9}" type="presParOf" srcId="{A1D2B552-A843-485F-913D-8E3251D58D53}" destId="{8EF70DC5-86F8-43F6-A631-7D7ACF60E004}" srcOrd="0" destOrd="0" presId="urn:microsoft.com/office/officeart/2018/5/layout/IconCircleLabelList"/>
    <dgm:cxn modelId="{C779E470-F3BD-400C-B565-9F86190869C4}" type="presParOf" srcId="{A1D2B552-A843-485F-913D-8E3251D58D53}" destId="{871B291E-4447-45F0-A6CC-84180AAA7904}" srcOrd="1" destOrd="0" presId="urn:microsoft.com/office/officeart/2018/5/layout/IconCircleLabelList"/>
    <dgm:cxn modelId="{FB3A6440-2157-4DDB-AB2E-D88DC43F7A1C}" type="presParOf" srcId="{A1D2B552-A843-485F-913D-8E3251D58D53}" destId="{9A8742EB-93E6-44BE-BFD5-12A0B05B343A}" srcOrd="2" destOrd="0" presId="urn:microsoft.com/office/officeart/2018/5/layout/IconCircleLabelList"/>
    <dgm:cxn modelId="{E1AC8426-8D79-44BD-85DC-7CAAF6433613}" type="presParOf" srcId="{A1D2B552-A843-485F-913D-8E3251D58D53}" destId="{48542A8F-3793-41E5-B99E-3733B94E9F91}" srcOrd="3" destOrd="0" presId="urn:microsoft.com/office/officeart/2018/5/layout/IconCircleLabelList"/>
    <dgm:cxn modelId="{8C558B6B-E25D-414B-A81B-D4653CBAD69E}" type="presParOf" srcId="{4E75AD46-EC44-4ED8-A6B4-7EBA0001EA36}" destId="{2FEACD61-C237-45D7-9ACC-CFFAF0EEB219}" srcOrd="1" destOrd="0" presId="urn:microsoft.com/office/officeart/2018/5/layout/IconCircleLabelList"/>
    <dgm:cxn modelId="{7A930A9F-06D9-410F-89CC-BE23794377AA}" type="presParOf" srcId="{4E75AD46-EC44-4ED8-A6B4-7EBA0001EA36}" destId="{57141FF0-955A-485F-BFBE-C78C355A3CA7}" srcOrd="2" destOrd="0" presId="urn:microsoft.com/office/officeart/2018/5/layout/IconCircleLabelList"/>
    <dgm:cxn modelId="{23DC7635-1441-4AAB-A2CB-30903EDD87DE}" type="presParOf" srcId="{57141FF0-955A-485F-BFBE-C78C355A3CA7}" destId="{7E5A2592-FC30-4D4E-9069-E741D5CE3D71}" srcOrd="0" destOrd="0" presId="urn:microsoft.com/office/officeart/2018/5/layout/IconCircleLabelList"/>
    <dgm:cxn modelId="{10CFDCA4-92E9-4DE2-BD23-658F4B998787}" type="presParOf" srcId="{57141FF0-955A-485F-BFBE-C78C355A3CA7}" destId="{5053050A-4ACE-4419-B63A-FE918C6C31A0}" srcOrd="1" destOrd="0" presId="urn:microsoft.com/office/officeart/2018/5/layout/IconCircleLabelList"/>
    <dgm:cxn modelId="{2BC2EF59-6F72-48DC-8146-BD805E20EDFA}" type="presParOf" srcId="{57141FF0-955A-485F-BFBE-C78C355A3CA7}" destId="{E026E4C9-8FFE-4FDB-B750-3272F0754D25}" srcOrd="2" destOrd="0" presId="urn:microsoft.com/office/officeart/2018/5/layout/IconCircleLabelList"/>
    <dgm:cxn modelId="{2E760B39-9F68-4609-9F55-F15B5D07DBB7}" type="presParOf" srcId="{57141FF0-955A-485F-BFBE-C78C355A3CA7}" destId="{0E592170-1184-4FA0-BACD-6569341DF140}" srcOrd="3" destOrd="0" presId="urn:microsoft.com/office/officeart/2018/5/layout/IconCircleLabelList"/>
    <dgm:cxn modelId="{EA0E4999-EBA6-460F-AAA8-02047C9790EB}" type="presParOf" srcId="{4E75AD46-EC44-4ED8-A6B4-7EBA0001EA36}" destId="{77A413D6-8B37-4340-A01B-D295DEC6DE77}" srcOrd="3" destOrd="0" presId="urn:microsoft.com/office/officeart/2018/5/layout/IconCircleLabelList"/>
    <dgm:cxn modelId="{19C24EF1-51B4-43C8-AAFC-7A86B82B2D51}" type="presParOf" srcId="{4E75AD46-EC44-4ED8-A6B4-7EBA0001EA36}" destId="{4ABE9C22-7904-4A49-9CF1-1034C47A7077}" srcOrd="4" destOrd="0" presId="urn:microsoft.com/office/officeart/2018/5/layout/IconCircleLabelList"/>
    <dgm:cxn modelId="{9648FC12-BD41-45C1-8634-A13238C79D91}" type="presParOf" srcId="{4ABE9C22-7904-4A49-9CF1-1034C47A7077}" destId="{64A8F8AA-BA07-43D0-AC74-9FD3D36F187B}" srcOrd="0" destOrd="0" presId="urn:microsoft.com/office/officeart/2018/5/layout/IconCircleLabelList"/>
    <dgm:cxn modelId="{A8D02F35-8E55-4B47-94C7-6B74F567762B}" type="presParOf" srcId="{4ABE9C22-7904-4A49-9CF1-1034C47A7077}" destId="{5A82B644-BCA7-43D3-9EED-C2CB37C1F060}" srcOrd="1" destOrd="0" presId="urn:microsoft.com/office/officeart/2018/5/layout/IconCircleLabelList"/>
    <dgm:cxn modelId="{76E3AD15-E663-4C81-A619-33EDA4A8B1F7}" type="presParOf" srcId="{4ABE9C22-7904-4A49-9CF1-1034C47A7077}" destId="{16433DBC-3092-4A83-B04A-EE83F397B0E1}" srcOrd="2" destOrd="0" presId="urn:microsoft.com/office/officeart/2018/5/layout/IconCircleLabelList"/>
    <dgm:cxn modelId="{BB351843-83EA-4D9B-84DD-AB28FB6F2813}" type="presParOf" srcId="{4ABE9C22-7904-4A49-9CF1-1034C47A7077}" destId="{5292A81A-3447-44BC-BE1D-4B5EDDBFA84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13744E-B0E5-4271-93D8-58420BA2DA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07C5A2-CD66-49D8-89BB-1A3921508C5F}">
      <dgm:prSet/>
      <dgm:spPr/>
      <dgm:t>
        <a:bodyPr/>
        <a:lstStyle/>
        <a:p>
          <a:r>
            <a:rPr lang="de-DE" err="1"/>
            <a:t>Supervised</a:t>
          </a:r>
          <a:r>
            <a:rPr lang="de-DE"/>
            <a:t> </a:t>
          </a:r>
          <a:r>
            <a:rPr lang="de-DE" err="1"/>
            <a:t>Learing</a:t>
          </a:r>
          <a:r>
            <a:rPr lang="de-DE"/>
            <a:t> reicht nicht aus</a:t>
          </a:r>
          <a:endParaRPr lang="en-US"/>
        </a:p>
      </dgm:t>
    </dgm:pt>
    <dgm:pt modelId="{61060266-0A03-4B91-AA87-27FA4F79BB65}" type="parTrans" cxnId="{E7A3847D-3B83-4B31-9328-B515CE4F1CFA}">
      <dgm:prSet/>
      <dgm:spPr/>
      <dgm:t>
        <a:bodyPr/>
        <a:lstStyle/>
        <a:p>
          <a:endParaRPr lang="en-US"/>
        </a:p>
      </dgm:t>
    </dgm:pt>
    <dgm:pt modelId="{56CA709B-993E-41B3-BB95-CA43D41749C3}" type="sibTrans" cxnId="{E7A3847D-3B83-4B31-9328-B515CE4F1CFA}">
      <dgm:prSet/>
      <dgm:spPr/>
      <dgm:t>
        <a:bodyPr/>
        <a:lstStyle/>
        <a:p>
          <a:endParaRPr lang="en-US"/>
        </a:p>
      </dgm:t>
    </dgm:pt>
    <dgm:pt modelId="{953E91C9-B95D-40D2-84B1-18171DE8EDB8}">
      <dgm:prSet/>
      <dgm:spPr/>
      <dgm:t>
        <a:bodyPr/>
        <a:lstStyle/>
        <a:p>
          <a:r>
            <a:rPr lang="de-DE"/>
            <a:t>Wir benötigen </a:t>
          </a:r>
          <a:r>
            <a:rPr lang="de-DE" err="1"/>
            <a:t>Unsupervised</a:t>
          </a:r>
          <a:r>
            <a:rPr lang="de-DE"/>
            <a:t> Learning</a:t>
          </a:r>
          <a:endParaRPr lang="en-US"/>
        </a:p>
      </dgm:t>
    </dgm:pt>
    <dgm:pt modelId="{35CFAF6E-AA0F-4989-8CE4-F1B6B29F87D1}" type="parTrans" cxnId="{AF0C27D6-BDF3-45AD-9D56-BF48DEB2A3DA}">
      <dgm:prSet/>
      <dgm:spPr/>
      <dgm:t>
        <a:bodyPr/>
        <a:lstStyle/>
        <a:p>
          <a:endParaRPr lang="en-US"/>
        </a:p>
      </dgm:t>
    </dgm:pt>
    <dgm:pt modelId="{83B597E9-99B1-461C-A018-84806D101FB1}" type="sibTrans" cxnId="{AF0C27D6-BDF3-45AD-9D56-BF48DEB2A3DA}">
      <dgm:prSet/>
      <dgm:spPr/>
      <dgm:t>
        <a:bodyPr/>
        <a:lstStyle/>
        <a:p>
          <a:endParaRPr lang="en-US"/>
        </a:p>
      </dgm:t>
    </dgm:pt>
    <dgm:pt modelId="{28AEF31A-AD6D-4667-BC39-4173B44EB3AB}" type="pres">
      <dgm:prSet presAssocID="{5513744E-B0E5-4271-93D8-58420BA2DA52}" presName="linear" presStyleCnt="0">
        <dgm:presLayoutVars>
          <dgm:animLvl val="lvl"/>
          <dgm:resizeHandles val="exact"/>
        </dgm:presLayoutVars>
      </dgm:prSet>
      <dgm:spPr/>
    </dgm:pt>
    <dgm:pt modelId="{6ED8D10A-59A3-4F47-97B8-6EEBB5A9CE37}" type="pres">
      <dgm:prSet presAssocID="{8607C5A2-CD66-49D8-89BB-1A3921508C5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6CAF926-1256-4C8F-BC19-184559E8504B}" type="pres">
      <dgm:prSet presAssocID="{56CA709B-993E-41B3-BB95-CA43D41749C3}" presName="spacer" presStyleCnt="0"/>
      <dgm:spPr/>
    </dgm:pt>
    <dgm:pt modelId="{649C1FDD-A771-4AFD-BF68-482ED51DC12B}" type="pres">
      <dgm:prSet presAssocID="{953E91C9-B95D-40D2-84B1-18171DE8EDB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5E87207-1238-4403-907C-1E7713A59200}" type="presOf" srcId="{8607C5A2-CD66-49D8-89BB-1A3921508C5F}" destId="{6ED8D10A-59A3-4F47-97B8-6EEBB5A9CE37}" srcOrd="0" destOrd="0" presId="urn:microsoft.com/office/officeart/2005/8/layout/vList2"/>
    <dgm:cxn modelId="{1C5F8862-22EF-4865-8617-4CEEF6CFC4E8}" type="presOf" srcId="{5513744E-B0E5-4271-93D8-58420BA2DA52}" destId="{28AEF31A-AD6D-4667-BC39-4173B44EB3AB}" srcOrd="0" destOrd="0" presId="urn:microsoft.com/office/officeart/2005/8/layout/vList2"/>
    <dgm:cxn modelId="{EE8F5B6A-DA8B-4570-A535-ADD65C96FA3E}" type="presOf" srcId="{953E91C9-B95D-40D2-84B1-18171DE8EDB8}" destId="{649C1FDD-A771-4AFD-BF68-482ED51DC12B}" srcOrd="0" destOrd="0" presId="urn:microsoft.com/office/officeart/2005/8/layout/vList2"/>
    <dgm:cxn modelId="{E7A3847D-3B83-4B31-9328-B515CE4F1CFA}" srcId="{5513744E-B0E5-4271-93D8-58420BA2DA52}" destId="{8607C5A2-CD66-49D8-89BB-1A3921508C5F}" srcOrd="0" destOrd="0" parTransId="{61060266-0A03-4B91-AA87-27FA4F79BB65}" sibTransId="{56CA709B-993E-41B3-BB95-CA43D41749C3}"/>
    <dgm:cxn modelId="{AF0C27D6-BDF3-45AD-9D56-BF48DEB2A3DA}" srcId="{5513744E-B0E5-4271-93D8-58420BA2DA52}" destId="{953E91C9-B95D-40D2-84B1-18171DE8EDB8}" srcOrd="1" destOrd="0" parTransId="{35CFAF6E-AA0F-4989-8CE4-F1B6B29F87D1}" sibTransId="{83B597E9-99B1-461C-A018-84806D101FB1}"/>
    <dgm:cxn modelId="{4C72AF33-26CE-459D-9B06-35CCB199607B}" type="presParOf" srcId="{28AEF31A-AD6D-4667-BC39-4173B44EB3AB}" destId="{6ED8D10A-59A3-4F47-97B8-6EEBB5A9CE37}" srcOrd="0" destOrd="0" presId="urn:microsoft.com/office/officeart/2005/8/layout/vList2"/>
    <dgm:cxn modelId="{F20FAE45-5581-4913-8C16-76FE6AC40C78}" type="presParOf" srcId="{28AEF31A-AD6D-4667-BC39-4173B44EB3AB}" destId="{E6CAF926-1256-4C8F-BC19-184559E8504B}" srcOrd="1" destOrd="0" presId="urn:microsoft.com/office/officeart/2005/8/layout/vList2"/>
    <dgm:cxn modelId="{DD662A50-821D-4922-ADAC-5F18478B77A8}" type="presParOf" srcId="{28AEF31A-AD6D-4667-BC39-4173B44EB3AB}" destId="{649C1FDD-A771-4AFD-BF68-482ED51DC12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F70DC5-86F8-43F6-A631-7D7ACF60E004}">
      <dsp:nvSpPr>
        <dsp:cNvPr id="0" name=""/>
        <dsp:cNvSpPr/>
      </dsp:nvSpPr>
      <dsp:spPr>
        <a:xfrm>
          <a:off x="607331" y="368734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B291E-4447-45F0-A6CC-84180AAA7904}">
      <dsp:nvSpPr>
        <dsp:cNvPr id="0" name=""/>
        <dsp:cNvSpPr/>
      </dsp:nvSpPr>
      <dsp:spPr>
        <a:xfrm>
          <a:off x="987581" y="748984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42A8F-3793-41E5-B99E-3733B94E9F91}">
      <dsp:nvSpPr>
        <dsp:cNvPr id="0" name=""/>
        <dsp:cNvSpPr/>
      </dsp:nvSpPr>
      <dsp:spPr>
        <a:xfrm>
          <a:off x="36956" y="270873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600" b="1" kern="1200" dirty="0"/>
            <a:t>1 ,5 </a:t>
          </a:r>
          <a:r>
            <a:rPr lang="de-DE" sz="1600" kern="1200" dirty="0"/>
            <a:t>Billionen Dollar </a:t>
          </a:r>
          <a:br>
            <a:rPr lang="de-DE" sz="1600" kern="1200" dirty="0"/>
          </a:br>
          <a:r>
            <a:rPr lang="de-DE" sz="1600" kern="1200" dirty="0"/>
            <a:t>Verlust durch Stillstände</a:t>
          </a:r>
          <a:endParaRPr lang="en-US" sz="1600" kern="1200" dirty="0"/>
        </a:p>
      </dsp:txBody>
      <dsp:txXfrm>
        <a:off x="36956" y="2708735"/>
        <a:ext cx="2925000" cy="720000"/>
      </dsp:txXfrm>
    </dsp:sp>
    <dsp:sp modelId="{7E5A2592-FC30-4D4E-9069-E741D5CE3D71}">
      <dsp:nvSpPr>
        <dsp:cNvPr id="0" name=""/>
        <dsp:cNvSpPr/>
      </dsp:nvSpPr>
      <dsp:spPr>
        <a:xfrm>
          <a:off x="4044206" y="368734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53050A-4ACE-4419-B63A-FE918C6C31A0}">
      <dsp:nvSpPr>
        <dsp:cNvPr id="0" name=""/>
        <dsp:cNvSpPr/>
      </dsp:nvSpPr>
      <dsp:spPr>
        <a:xfrm>
          <a:off x="4424456" y="748984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92170-1184-4FA0-BACD-6569341DF140}">
      <dsp:nvSpPr>
        <dsp:cNvPr id="0" name=""/>
        <dsp:cNvSpPr/>
      </dsp:nvSpPr>
      <dsp:spPr>
        <a:xfrm>
          <a:off x="3473831" y="270873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500" b="1" kern="1200" dirty="0"/>
            <a:t>2,3</a:t>
          </a:r>
          <a:r>
            <a:rPr lang="de-DE" sz="1500" kern="1200" dirty="0"/>
            <a:t> Millionen Doller </a:t>
          </a:r>
          <a:br>
            <a:rPr lang="de-DE" sz="1500" kern="1200" dirty="0"/>
          </a:br>
          <a:r>
            <a:rPr lang="de-DE" sz="1500" kern="1200" dirty="0"/>
            <a:t>pro Stunde kostet Stillstand</a:t>
          </a:r>
          <a:endParaRPr lang="en-US" sz="1500" kern="1200" dirty="0"/>
        </a:p>
      </dsp:txBody>
      <dsp:txXfrm>
        <a:off x="3473831" y="2708735"/>
        <a:ext cx="2925000" cy="720000"/>
      </dsp:txXfrm>
    </dsp:sp>
    <dsp:sp modelId="{64A8F8AA-BA07-43D0-AC74-9FD3D36F187B}">
      <dsp:nvSpPr>
        <dsp:cNvPr id="0" name=""/>
        <dsp:cNvSpPr/>
      </dsp:nvSpPr>
      <dsp:spPr>
        <a:xfrm>
          <a:off x="7481081" y="368734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82B644-BCA7-43D3-9EED-C2CB37C1F060}">
      <dsp:nvSpPr>
        <dsp:cNvPr id="0" name=""/>
        <dsp:cNvSpPr/>
      </dsp:nvSpPr>
      <dsp:spPr>
        <a:xfrm>
          <a:off x="7861331" y="748984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2A81A-3447-44BC-BE1D-4B5EDDBFA843}">
      <dsp:nvSpPr>
        <dsp:cNvPr id="0" name=""/>
        <dsp:cNvSpPr/>
      </dsp:nvSpPr>
      <dsp:spPr>
        <a:xfrm>
          <a:off x="6910706" y="270873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Extreme Menge an </a:t>
          </a:r>
          <a:r>
            <a:rPr lang="de-DE" sz="1500" kern="1200" noProof="0" dirty="0"/>
            <a:t>Daten</a:t>
          </a:r>
          <a:r>
            <a:rPr lang="en-US" sz="1500" kern="1200" dirty="0"/>
            <a:t> die dies </a:t>
          </a:r>
          <a:r>
            <a:rPr lang="en-US" sz="1500" kern="1200" dirty="0" err="1"/>
            <a:t>Verhindern</a:t>
          </a:r>
          <a:r>
            <a:rPr lang="en-US" sz="1500" kern="1200" dirty="0"/>
            <a:t> </a:t>
          </a:r>
          <a:r>
            <a:rPr lang="de-DE" sz="1500" kern="1200" noProof="0" dirty="0"/>
            <a:t>könnten</a:t>
          </a:r>
          <a:endParaRPr lang="en-US" sz="1500" kern="1200" dirty="0"/>
        </a:p>
      </dsp:txBody>
      <dsp:txXfrm>
        <a:off x="6910706" y="2708735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8D10A-59A3-4F47-97B8-6EEBB5A9CE37}">
      <dsp:nvSpPr>
        <dsp:cNvPr id="0" name=""/>
        <dsp:cNvSpPr/>
      </dsp:nvSpPr>
      <dsp:spPr>
        <a:xfrm>
          <a:off x="0" y="325813"/>
          <a:ext cx="8626288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 err="1"/>
            <a:t>Supervised</a:t>
          </a:r>
          <a:r>
            <a:rPr lang="de-DE" sz="4100" kern="1200"/>
            <a:t> </a:t>
          </a:r>
          <a:r>
            <a:rPr lang="de-DE" sz="4100" kern="1200" err="1"/>
            <a:t>Learing</a:t>
          </a:r>
          <a:r>
            <a:rPr lang="de-DE" sz="4100" kern="1200"/>
            <a:t> reicht nicht aus</a:t>
          </a:r>
          <a:endParaRPr lang="en-US" sz="4100" kern="1200"/>
        </a:p>
      </dsp:txBody>
      <dsp:txXfrm>
        <a:off x="48005" y="373818"/>
        <a:ext cx="8530278" cy="887374"/>
      </dsp:txXfrm>
    </dsp:sp>
    <dsp:sp modelId="{649C1FDD-A771-4AFD-BF68-482ED51DC12B}">
      <dsp:nvSpPr>
        <dsp:cNvPr id="0" name=""/>
        <dsp:cNvSpPr/>
      </dsp:nvSpPr>
      <dsp:spPr>
        <a:xfrm>
          <a:off x="0" y="1427278"/>
          <a:ext cx="8626288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/>
            <a:t>Wir benötigen </a:t>
          </a:r>
          <a:r>
            <a:rPr lang="de-DE" sz="4100" kern="1200" err="1"/>
            <a:t>Unsupervised</a:t>
          </a:r>
          <a:r>
            <a:rPr lang="de-DE" sz="4100" kern="1200"/>
            <a:t> Learning</a:t>
          </a:r>
          <a:endParaRPr lang="en-US" sz="4100" kern="1200"/>
        </a:p>
      </dsp:txBody>
      <dsp:txXfrm>
        <a:off x="48005" y="1475283"/>
        <a:ext cx="8530278" cy="887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7749FF-6B2C-43C6-9F03-3A15F08F05B6}" type="datetimeFigureOut">
              <a:rPr lang="de-DE" smtClean="0"/>
              <a:t>14.01.2026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F7399-278E-41F9-9153-18B3CBA2DE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352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Maxim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325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Emre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640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Emre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3508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Emre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254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Maxim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342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Maxim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7246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Maxim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430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Büny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200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Büny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395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Büny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4027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Büny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474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Maxim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85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Büny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6544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Maxim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08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Maxim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881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Maxim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515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Büny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4644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Büny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44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Büny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9218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Maxim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889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Maxim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8303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Maxim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8769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Maxim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70273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Maxim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237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Maxim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7791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Büny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4536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Büny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222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Büny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311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Maxim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8573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Maxim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30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Emre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1354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Emre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748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Emre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785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Emre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F7399-278E-41F9-9153-18B3CBA2DEB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747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8E14B-F86C-407F-98F2-17291FA00167}" type="datetimeFigureOut">
              <a:rPr lang="de-DE" smtClean="0"/>
              <a:t>14.01.2026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B238CE3-1D2A-48E8-9EBE-9FE96760FD50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02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E14B-F86C-407F-98F2-17291FA00167}" type="datetimeFigureOut">
              <a:rPr lang="de-DE" smtClean="0"/>
              <a:t>14.01.2026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38CE3-1D2A-48E8-9EBE-9FE96760FD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987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E14B-F86C-407F-98F2-17291FA00167}" type="datetimeFigureOut">
              <a:rPr lang="de-DE" smtClean="0"/>
              <a:t>14.01.2026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38CE3-1D2A-48E8-9EBE-9FE96760FD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888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E14B-F86C-407F-98F2-17291FA00167}" type="datetimeFigureOut">
              <a:rPr lang="de-DE" smtClean="0"/>
              <a:t>14.01.2026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38CE3-1D2A-48E8-9EBE-9FE96760FD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818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E14B-F86C-407F-98F2-17291FA00167}" type="datetimeFigureOut">
              <a:rPr lang="de-DE" smtClean="0"/>
              <a:t>14.01.2026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38CE3-1D2A-48E8-9EBE-9FE96760FD50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046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E14B-F86C-407F-98F2-17291FA00167}" type="datetimeFigureOut">
              <a:rPr lang="de-DE" smtClean="0"/>
              <a:t>14.01.2026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38CE3-1D2A-48E8-9EBE-9FE96760FD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50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E14B-F86C-407F-98F2-17291FA00167}" type="datetimeFigureOut">
              <a:rPr lang="de-DE" smtClean="0"/>
              <a:t>14.01.2026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38CE3-1D2A-48E8-9EBE-9FE96760FD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41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E14B-F86C-407F-98F2-17291FA00167}" type="datetimeFigureOut">
              <a:rPr lang="de-DE" smtClean="0"/>
              <a:t>14.01.2026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38CE3-1D2A-48E8-9EBE-9FE96760FD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04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E14B-F86C-407F-98F2-17291FA00167}" type="datetimeFigureOut">
              <a:rPr lang="de-DE" smtClean="0"/>
              <a:t>14.01.2026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38CE3-1D2A-48E8-9EBE-9FE96760FD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160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E14B-F86C-407F-98F2-17291FA00167}" type="datetimeFigureOut">
              <a:rPr lang="de-DE" smtClean="0"/>
              <a:t>14.01.2026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38CE3-1D2A-48E8-9EBE-9FE96760FD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892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E14B-F86C-407F-98F2-17291FA00167}" type="datetimeFigureOut">
              <a:rPr lang="de-DE" smtClean="0"/>
              <a:t>14.01.2026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38CE3-1D2A-48E8-9EBE-9FE96760FD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86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AF28E14B-F86C-407F-98F2-17291FA00167}" type="datetimeFigureOut">
              <a:rPr lang="de-DE" smtClean="0"/>
              <a:t>14.01.2026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B238CE3-1D2A-48E8-9EBE-9FE96760FD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7739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ABB1D-754F-4FFB-7440-2437A8AFA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051" y="830109"/>
            <a:ext cx="11329060" cy="2928470"/>
          </a:xfrm>
        </p:spPr>
        <p:txBody>
          <a:bodyPr anchor="b">
            <a:normAutofit/>
          </a:bodyPr>
          <a:lstStyle/>
          <a:p>
            <a:pPr algn="l"/>
            <a:r>
              <a:rPr lang="de-DE" sz="4100" b="1" dirty="0">
                <a:solidFill>
                  <a:srgbClr val="FFFFFF"/>
                </a:solidFill>
              </a:rPr>
              <a:t>Vergleich von datengetriebenen </a:t>
            </a:r>
            <a:r>
              <a:rPr lang="de-DE" sz="4100" b="1" err="1">
                <a:solidFill>
                  <a:srgbClr val="FFFFFF"/>
                </a:solidFill>
              </a:rPr>
              <a:t>Clusteringmethoden</a:t>
            </a:r>
            <a:r>
              <a:rPr lang="de-DE" sz="4100" b="1" dirty="0">
                <a:solidFill>
                  <a:srgbClr val="FFFFFF"/>
                </a:solidFill>
              </a:rPr>
              <a:t> im CIFAR10- und MNIST-Datensatz</a:t>
            </a:r>
            <a:endParaRPr lang="de-DE" sz="41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DEB41EC-FD60-F9CB-EBC8-55F2C30BC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de-DE" dirty="0"/>
              <a:t>von Emre Kaplan, Bünyamin Budak und Maxim Speczyk </a:t>
            </a:r>
          </a:p>
        </p:txBody>
      </p:sp>
    </p:spTree>
    <p:extLst>
      <p:ext uri="{BB962C8B-B14F-4D97-AF65-F5344CB8AC3E}">
        <p14:creationId xmlns:p14="http://schemas.microsoft.com/office/powerpoint/2010/main" val="2519578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8E28E-0AAC-99DB-95A0-68A376B67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Autoencoder</a:t>
            </a:r>
          </a:p>
        </p:txBody>
      </p:sp>
      <p:pic>
        <p:nvPicPr>
          <p:cNvPr id="8" name="Grafik 7" descr="Ein Bild, das Tex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36451E6B-3476-161A-39D1-0BC2938C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906" y="1640883"/>
            <a:ext cx="4415897" cy="2628689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B47908E-6B46-6F44-A315-96446207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894" y="2125917"/>
            <a:ext cx="3912583" cy="2357967"/>
          </a:xfrm>
        </p:spPr>
        <p:txBody>
          <a:bodyPr>
            <a:normAutofit/>
          </a:bodyPr>
          <a:lstStyle/>
          <a:p>
            <a:r>
              <a:rPr lang="de-DE" sz="1600"/>
              <a:t>Statt zu Projizieren komprimiert der Encoder die Daten durch Aktivierungsfunktion</a:t>
            </a:r>
          </a:p>
          <a:p>
            <a:r>
              <a:rPr lang="de-DE" sz="1600"/>
              <a:t>Zwischenraum für Datenverarbeitung</a:t>
            </a:r>
          </a:p>
          <a:p>
            <a:r>
              <a:rPr lang="de-DE" sz="1600"/>
              <a:t>Verliert Interpretierbarkeit</a:t>
            </a:r>
          </a:p>
          <a:p>
            <a:r>
              <a:rPr lang="de-DE" sz="1600"/>
              <a:t>Decoder zum Prüfen der komprimierten Darstellung</a:t>
            </a:r>
          </a:p>
          <a:p>
            <a:endParaRPr lang="de-DE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28B7A1A-D336-ECE4-E6F1-9CD3013F33C4}"/>
                  </a:ext>
                </a:extLst>
              </p:cNvPr>
              <p:cNvSpPr txBox="1"/>
              <p:nvPr/>
            </p:nvSpPr>
            <p:spPr>
              <a:xfrm>
                <a:off x="8490706" y="1266613"/>
                <a:ext cx="60960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de-DE" i="0">
                        <a:latin typeface="Cambria Math" panose="02040503050406030204" pitchFamily="18" charset="0"/>
                      </a:rPr>
                      <m:t>↔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de-DE"/>
                  <a:t> (ideal)</a:t>
                </a: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28B7A1A-D336-ECE4-E6F1-9CD3013F3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706" y="1266613"/>
                <a:ext cx="6096000" cy="374270"/>
              </a:xfrm>
              <a:prstGeom prst="rect">
                <a:avLst/>
              </a:prstGeom>
              <a:blipFill>
                <a:blip r:embed="rId4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7494763-7501-5FB1-EBD1-C94592034571}"/>
                  </a:ext>
                </a:extLst>
              </p:cNvPr>
              <p:cNvSpPr txBox="1"/>
              <p:nvPr/>
            </p:nvSpPr>
            <p:spPr>
              <a:xfrm>
                <a:off x="-726847" y="5116189"/>
                <a:ext cx="72961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de-DE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7494763-7501-5FB1-EBD1-C9459203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6847" y="5116189"/>
                <a:ext cx="72961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ED949EF1-216A-21D7-E845-3F2E9749ABA9}"/>
              </a:ext>
            </a:extLst>
          </p:cNvPr>
          <p:cNvSpPr txBox="1">
            <a:spLocks/>
          </p:cNvSpPr>
          <p:nvPr/>
        </p:nvSpPr>
        <p:spPr>
          <a:xfrm>
            <a:off x="4509483" y="4622675"/>
            <a:ext cx="3912583" cy="13563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Linearer Autoencoder (LAE) mit linearer Aktivierungsfunktion (vollständig verbundene Schicht) für MNIST</a:t>
            </a:r>
          </a:p>
          <a:p>
            <a:r>
              <a:rPr lang="de-DE" sz="1600" err="1"/>
              <a:t>Convolutional</a:t>
            </a:r>
            <a:r>
              <a:rPr lang="de-DE" sz="1600"/>
              <a:t> Autoencoder (CAE) mit Faltungsschichten für CIFAR10</a:t>
            </a:r>
          </a:p>
          <a:p>
            <a:endParaRPr lang="de-DE" sz="1600"/>
          </a:p>
        </p:txBody>
      </p:sp>
      <p:pic>
        <p:nvPicPr>
          <p:cNvPr id="2050" name="Picture 2" descr="Bild: Schaubild eines Convolutional Neural Networks">
            <a:extLst>
              <a:ext uri="{FF2B5EF4-FFF2-40B4-BE49-F238E27FC236}">
                <a16:creationId xmlns:a16="http://schemas.microsoft.com/office/drawing/2014/main" id="{E3AEB1D3-F84D-391A-DD7A-767FF7200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4" t="16115" r="23868" b="17024"/>
          <a:stretch>
            <a:fillRect/>
          </a:stretch>
        </p:blipFill>
        <p:spPr bwMode="auto">
          <a:xfrm>
            <a:off x="8490706" y="4156146"/>
            <a:ext cx="2761200" cy="192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615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2A0817-A1CD-C413-7349-F15C8561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r>
              <a:rPr lang="de-DE" dirty="0"/>
              <a:t> (Faltung)</a:t>
            </a:r>
          </a:p>
        </p:txBody>
      </p:sp>
      <p:pic>
        <p:nvPicPr>
          <p:cNvPr id="5" name="Grafik 4" descr="Ein Bild, das Entwurf, Text, Diagramm, Zeichnung enthält.&#10;&#10;KI-generierte Inhalte können fehlerhaft sein.">
            <a:extLst>
              <a:ext uri="{FF2B5EF4-FFF2-40B4-BE49-F238E27FC236}">
                <a16:creationId xmlns:a16="http://schemas.microsoft.com/office/drawing/2014/main" id="{E955EDB4-01FC-FC4A-4F1D-98AE0E5A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677" y="1965960"/>
            <a:ext cx="6342058" cy="2606040"/>
          </a:xfrm>
          <a:prstGeom prst="rect">
            <a:avLst/>
          </a:prstGeom>
        </p:spPr>
      </p:pic>
      <p:pic>
        <p:nvPicPr>
          <p:cNvPr id="3074" name="Picture 2" descr="r/math - Aber was ist eine Faltung?">
            <a:extLst>
              <a:ext uri="{FF2B5EF4-FFF2-40B4-BE49-F238E27FC236}">
                <a16:creationId xmlns:a16="http://schemas.microsoft.com/office/drawing/2014/main" id="{83916E45-8297-659A-7BAB-3778D0C0C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6" b="49749"/>
          <a:stretch>
            <a:fillRect/>
          </a:stretch>
        </p:blipFill>
        <p:spPr bwMode="auto">
          <a:xfrm>
            <a:off x="3403878" y="4726940"/>
            <a:ext cx="3844677" cy="122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5833CD30-CD32-43EF-F330-E543803A9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214033"/>
            <a:ext cx="3912583" cy="2357967"/>
          </a:xfrm>
        </p:spPr>
        <p:txBody>
          <a:bodyPr>
            <a:normAutofit/>
          </a:bodyPr>
          <a:lstStyle/>
          <a:p>
            <a:r>
              <a:rPr lang="de-DE" sz="1600"/>
              <a:t>Input mit Filter multipliziert</a:t>
            </a:r>
          </a:p>
          <a:p>
            <a:r>
              <a:rPr lang="de-DE" sz="1600"/>
              <a:t>Output nennt man „Feature </a:t>
            </a:r>
            <a:r>
              <a:rPr lang="de-DE" sz="1600" err="1"/>
              <a:t>Map</a:t>
            </a:r>
            <a:r>
              <a:rPr lang="de-DE" sz="1600"/>
              <a:t>“</a:t>
            </a:r>
          </a:p>
          <a:p>
            <a:r>
              <a:rPr lang="de-DE" sz="1600"/>
              <a:t>7X7 und 3x3 ergibt 5x5 Feature </a:t>
            </a:r>
            <a:r>
              <a:rPr lang="de-DE" sz="1600" err="1"/>
              <a:t>Map</a:t>
            </a:r>
            <a:endParaRPr lang="de-DE" sz="1600"/>
          </a:p>
          <a:p>
            <a:r>
              <a:rPr lang="de-DE" sz="1600"/>
              <a:t>OH = IH – FH + 1 </a:t>
            </a:r>
          </a:p>
          <a:p>
            <a:r>
              <a:rPr lang="de-DE" sz="1600"/>
              <a:t>OB = IB – FB + 1</a:t>
            </a:r>
          </a:p>
          <a:p>
            <a:endParaRPr lang="de-DE" sz="160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B6E7BD3-5418-7575-2F2A-AA929162EAE4}"/>
              </a:ext>
            </a:extLst>
          </p:cNvPr>
          <p:cNvSpPr txBox="1">
            <a:spLocks/>
          </p:cNvSpPr>
          <p:nvPr/>
        </p:nvSpPr>
        <p:spPr>
          <a:xfrm>
            <a:off x="8285706" y="4513877"/>
            <a:ext cx="501290" cy="426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de-DE" sz="1600"/>
              <a:t>-1</a:t>
            </a:r>
          </a:p>
          <a:p>
            <a:endParaRPr lang="de-DE" sz="160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4734086D-7E20-0A44-C0C0-AAA8361EAE38}"/>
              </a:ext>
            </a:extLst>
          </p:cNvPr>
          <p:cNvSpPr txBox="1">
            <a:spLocks/>
          </p:cNvSpPr>
          <p:nvPr/>
        </p:nvSpPr>
        <p:spPr>
          <a:xfrm>
            <a:off x="3649638" y="6087312"/>
            <a:ext cx="3912583" cy="322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de-DE" sz="1600"/>
              <a:t>Beispiel: Darstellung von Figuren</a:t>
            </a:r>
          </a:p>
          <a:p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2278888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A201A-CC21-C328-262A-F2D7DF05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740900" cy="1356360"/>
          </a:xfrm>
        </p:spPr>
        <p:txBody>
          <a:bodyPr/>
          <a:lstStyle/>
          <a:p>
            <a:r>
              <a:rPr lang="de-DE"/>
              <a:t>DCGAN (generativ)</a:t>
            </a:r>
          </a:p>
        </p:txBody>
      </p:sp>
      <p:pic>
        <p:nvPicPr>
          <p:cNvPr id="1026" name="Picture 2" descr="Structure of DCGAN">
            <a:extLst>
              <a:ext uri="{FF2B5EF4-FFF2-40B4-BE49-F238E27FC236}">
                <a16:creationId xmlns:a16="http://schemas.microsoft.com/office/drawing/2014/main" id="{573EB0A8-CE62-395A-9722-543C7EFB8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25" y="773404"/>
            <a:ext cx="5791200" cy="260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3081CD2-2892-28EA-082F-4648A6BC5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65" y="3698567"/>
            <a:ext cx="5867284" cy="238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B18AF8F-1234-E047-F7F0-5E20E4934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594" y="2227973"/>
            <a:ext cx="3912583" cy="1964267"/>
          </a:xfrm>
        </p:spPr>
        <p:txBody>
          <a:bodyPr>
            <a:normAutofit/>
          </a:bodyPr>
          <a:lstStyle/>
          <a:p>
            <a:r>
              <a:rPr lang="de-DE" sz="1600"/>
              <a:t>DCGAN ist ein GAN mit veränderter Schichtstruktur für die Implementierung des Generators G und Diskriminators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EA514A5-0BE9-C019-DCD5-5AADDEC7AB41}"/>
              </a:ext>
            </a:extLst>
          </p:cNvPr>
          <p:cNvSpPr txBox="1">
            <a:spLocks/>
          </p:cNvSpPr>
          <p:nvPr/>
        </p:nvSpPr>
        <p:spPr>
          <a:xfrm>
            <a:off x="7285642" y="3790073"/>
            <a:ext cx="3912583" cy="196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Generator generiert Fake-Daten</a:t>
            </a:r>
          </a:p>
          <a:p>
            <a:r>
              <a:rPr lang="de-DE" sz="1600"/>
              <a:t>Diskriminator erkennt Daten</a:t>
            </a:r>
          </a:p>
          <a:p>
            <a:r>
              <a:rPr lang="de-DE" sz="1600"/>
              <a:t>Fake- und Real-Daten werden gemischt</a:t>
            </a:r>
          </a:p>
          <a:p>
            <a:r>
              <a:rPr lang="de-DE" sz="1600"/>
              <a:t>Entweder täuscht Generator oder Diskriminator erkennt (nicht beides!)</a:t>
            </a:r>
          </a:p>
        </p:txBody>
      </p:sp>
    </p:spTree>
    <p:extLst>
      <p:ext uri="{BB962C8B-B14F-4D97-AF65-F5344CB8AC3E}">
        <p14:creationId xmlns:p14="http://schemas.microsoft.com/office/powerpoint/2010/main" val="847211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AA710-E350-D41D-8625-7DEBFEC3A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Metriken (Maß)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75A144-9FB2-25AF-9129-7E94E7F38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594100" cy="4038600"/>
          </a:xfrm>
        </p:spPr>
        <p:txBody>
          <a:bodyPr>
            <a:normAutofit/>
          </a:bodyPr>
          <a:lstStyle/>
          <a:p>
            <a:r>
              <a:rPr lang="de-DE" sz="2400"/>
              <a:t>ARI – Übereinstimmung zwischen zwei Cluster</a:t>
            </a:r>
          </a:p>
          <a:p>
            <a:r>
              <a:rPr lang="de-DE" sz="2400"/>
              <a:t>NMI – informationsbasierte Ähnlichkeit</a:t>
            </a:r>
          </a:p>
          <a:p>
            <a:r>
              <a:rPr lang="de-DE" sz="2400"/>
              <a:t>Silhouette score – Distanzvergleich: eigener Cluster vs. nächster</a:t>
            </a:r>
          </a:p>
        </p:txBody>
      </p:sp>
      <p:pic>
        <p:nvPicPr>
          <p:cNvPr id="9" name="Grafik 8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FE3CBA44-E480-AEB1-3504-5F7FCA19E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0" y="1473200"/>
            <a:ext cx="58674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17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7E998-E312-45A7-A84D-81D934208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8D67796D-E74F-A0BB-E6D0-CC74371FD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600" b="1" cap="all">
                <a:solidFill>
                  <a:srgbClr val="FFFFFF"/>
                </a:solidFill>
              </a:rPr>
              <a:t>KMEANs Baseline mit PCA (MNIST)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A3BFD8-1DCA-4E53-9E5F-9292C9BE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3DA1A87-DED0-F5DB-6BEB-92D529715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74" y="451261"/>
            <a:ext cx="6228286" cy="373697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5232AC1-1597-9130-E280-D045D206A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67" y="336801"/>
            <a:ext cx="4814289" cy="385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30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F4556E-5F6A-6EA4-A6FC-5CD043EA4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67E998-E312-45A7-A84D-81D934208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5DB3A63-6CF1-94FF-ACA4-99782FE5B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600" b="1" cap="all">
                <a:solidFill>
                  <a:srgbClr val="FFFFFF"/>
                </a:solidFill>
              </a:rPr>
              <a:t>DBSCAN Baseline mit PCA (MNIST)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A3BFD8-1DCA-4E53-9E5F-9292C9BE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8A39F6B6-4639-1788-EB6B-59DD25B04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97" y="415635"/>
            <a:ext cx="6078175" cy="3646905"/>
          </a:xfrm>
          <a:prstGeom prst="rect">
            <a:avLst/>
          </a:prstGeom>
        </p:spPr>
      </p:pic>
      <p:pic>
        <p:nvPicPr>
          <p:cNvPr id="7" name="Grafik 6" descr="Ein Bild, das Text, Screenshot, Rechteck, Quadrat enthält.&#10;&#10;KI-generierte Inhalte können fehlerhaft sein.">
            <a:extLst>
              <a:ext uri="{FF2B5EF4-FFF2-40B4-BE49-F238E27FC236}">
                <a16:creationId xmlns:a16="http://schemas.microsoft.com/office/drawing/2014/main" id="{ABA5E460-F103-0BBC-CD39-039DB5052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02" y="332509"/>
            <a:ext cx="4662538" cy="373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16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423A32-33A7-800B-096D-C67E08DBC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67E998-E312-45A7-A84D-81D934208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AF3CAE7-B95F-1D1F-292D-9E5E6EBA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08424"/>
            <a:ext cx="12279086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b="1" cap="all" dirty="0" err="1">
                <a:solidFill>
                  <a:srgbClr val="FFFFFF"/>
                </a:solidFill>
              </a:rPr>
              <a:t>Hierarchisches</a:t>
            </a:r>
            <a:r>
              <a:rPr lang="en-US" b="1" cap="all" dirty="0">
                <a:solidFill>
                  <a:srgbClr val="FFFFFF"/>
                </a:solidFill>
              </a:rPr>
              <a:t> Baseline </a:t>
            </a:r>
            <a:r>
              <a:rPr lang="en-US" b="1" cap="all" dirty="0" err="1">
                <a:solidFill>
                  <a:srgbClr val="FFFFFF"/>
                </a:solidFill>
              </a:rPr>
              <a:t>mit</a:t>
            </a:r>
            <a:r>
              <a:rPr lang="en-US" b="1" cap="all" dirty="0">
                <a:solidFill>
                  <a:srgbClr val="FFFFFF"/>
                </a:solidFill>
              </a:rPr>
              <a:t> PCA (MNIST)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A3BFD8-1DCA-4E53-9E5F-9292C9BE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1" name="Grafik 10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C9F83F29-F917-68D8-9296-BABD8F172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98" y="415635"/>
            <a:ext cx="6201558" cy="3720935"/>
          </a:xfrm>
          <a:prstGeom prst="rect">
            <a:avLst/>
          </a:prstGeom>
        </p:spPr>
      </p:pic>
      <p:pic>
        <p:nvPicPr>
          <p:cNvPr id="9" name="Inhaltsplatzhalter 8" descr="Ein Bild, das Text, Screenshot, Quadrat, Rechteck enthält.&#10;&#10;KI-generierte Inhalte können fehlerhaft sein.">
            <a:extLst>
              <a:ext uri="{FF2B5EF4-FFF2-40B4-BE49-F238E27FC236}">
                <a16:creationId xmlns:a16="http://schemas.microsoft.com/office/drawing/2014/main" id="{54150149-2790-3B58-8BA8-A53AFD4A4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02" y="332509"/>
            <a:ext cx="4755086" cy="380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07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1CDF1E-3147-6EC0-9FC1-831AF5DF6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67E998-E312-45A7-A84D-81D934208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D7007717-4F23-16EE-F09A-668FD6F3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21" y="4208425"/>
            <a:ext cx="10480337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600" b="1" cap="all" dirty="0">
                <a:solidFill>
                  <a:srgbClr val="FFFFFF"/>
                </a:solidFill>
              </a:rPr>
              <a:t>KMEANs Baseline </a:t>
            </a:r>
            <a:r>
              <a:rPr lang="en-US" sz="4600" b="1" cap="all" dirty="0" err="1">
                <a:solidFill>
                  <a:srgbClr val="FFFFFF"/>
                </a:solidFill>
              </a:rPr>
              <a:t>mit</a:t>
            </a:r>
            <a:r>
              <a:rPr lang="en-US" sz="4600" b="1" cap="all" dirty="0">
                <a:solidFill>
                  <a:srgbClr val="FFFFFF"/>
                </a:solidFill>
              </a:rPr>
              <a:t> PCA (CIFAR-10)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A3BFD8-1DCA-4E53-9E5F-9292C9BE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7" name="Grafik 6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559283D6-9271-1831-8243-C4F4ACC7C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2" y="439387"/>
            <a:ext cx="6153073" cy="3691844"/>
          </a:xfrm>
          <a:prstGeom prst="rect">
            <a:avLst/>
          </a:prstGeom>
        </p:spPr>
      </p:pic>
      <p:pic>
        <p:nvPicPr>
          <p:cNvPr id="5" name="Grafik 4" descr="Ein Bild, das Text, Screenshot, Quadrat, Rechteck enthält.&#10;&#10;KI-generierte Inhalte können fehlerhaft sein.">
            <a:extLst>
              <a:ext uri="{FF2B5EF4-FFF2-40B4-BE49-F238E27FC236}">
                <a16:creationId xmlns:a16="http://schemas.microsoft.com/office/drawing/2014/main" id="{DA7EBFAF-D51C-F8ED-6D7C-AD0AEBF24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02" y="332509"/>
            <a:ext cx="4748403" cy="379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29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666817-A5E9-16C9-5234-D3095DDDC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67E998-E312-45A7-A84D-81D934208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9474412-4E56-4659-43F4-B166C3A63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90" y="4136578"/>
            <a:ext cx="1051880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600" b="1" cap="all" dirty="0">
                <a:solidFill>
                  <a:srgbClr val="FFFFFF"/>
                </a:solidFill>
              </a:rPr>
              <a:t>DBSCAN Baseline </a:t>
            </a:r>
            <a:r>
              <a:rPr lang="en-US" sz="4600" b="1" cap="all" dirty="0" err="1">
                <a:solidFill>
                  <a:srgbClr val="FFFFFF"/>
                </a:solidFill>
              </a:rPr>
              <a:t>mit</a:t>
            </a:r>
            <a:r>
              <a:rPr lang="en-US" sz="4600" b="1" cap="all" dirty="0">
                <a:solidFill>
                  <a:srgbClr val="FFFFFF"/>
                </a:solidFill>
              </a:rPr>
              <a:t> PCA (CIFAR-10)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A3BFD8-1DCA-4E53-9E5F-9292C9BE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FFC9F17-F046-04F1-CEC4-021B1D3A3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2" y="439387"/>
            <a:ext cx="6161980" cy="3697188"/>
          </a:xfrm>
          <a:prstGeom prst="rect">
            <a:avLst/>
          </a:prstGeom>
        </p:spPr>
      </p:pic>
      <p:pic>
        <p:nvPicPr>
          <p:cNvPr id="5" name="Inhaltsplatzhalter 4" descr="Ein Bild, das Text, Screenshot, Quadrat, Rechteck enthält.&#10;&#10;KI-generierte Inhalte können fehlerhaft sein.">
            <a:extLst>
              <a:ext uri="{FF2B5EF4-FFF2-40B4-BE49-F238E27FC236}">
                <a16:creationId xmlns:a16="http://schemas.microsoft.com/office/drawing/2014/main" id="{B882C2BC-FBA1-3B63-46E4-BC1089D5D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68" y="336801"/>
            <a:ext cx="4749718" cy="379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00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514B56-8C71-13FC-5795-2EA05AB1D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67E998-E312-45A7-A84D-81D934208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3D848A9-FDEF-19E2-B39C-AF2C60D00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" y="4208424"/>
            <a:ext cx="1171702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 dirty="0" err="1">
                <a:solidFill>
                  <a:srgbClr val="FFFFFF"/>
                </a:solidFill>
              </a:rPr>
              <a:t>Hierarchisches</a:t>
            </a:r>
            <a:r>
              <a:rPr lang="en-US" sz="4000" b="1" cap="all" dirty="0">
                <a:solidFill>
                  <a:srgbClr val="FFFFFF"/>
                </a:solidFill>
              </a:rPr>
              <a:t> Baseline </a:t>
            </a:r>
            <a:r>
              <a:rPr lang="en-US" sz="4000" b="1" cap="all" dirty="0" err="1">
                <a:solidFill>
                  <a:srgbClr val="FFFFFF"/>
                </a:solidFill>
              </a:rPr>
              <a:t>mit</a:t>
            </a:r>
            <a:r>
              <a:rPr lang="en-US" sz="4000" b="1" cap="all" dirty="0">
                <a:solidFill>
                  <a:srgbClr val="FFFFFF"/>
                </a:solidFill>
              </a:rPr>
              <a:t> PCA (CIFAR-10)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A3BFD8-1DCA-4E53-9E5F-9292C9BE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B7233432-D486-54FB-B446-11970FD57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74" y="451261"/>
            <a:ext cx="6142186" cy="3685311"/>
          </a:xfrm>
          <a:prstGeom prst="rect">
            <a:avLst/>
          </a:prstGeom>
        </p:spPr>
      </p:pic>
      <p:pic>
        <p:nvPicPr>
          <p:cNvPr id="5" name="Inhaltsplatzhalter 4" descr="Ein Bild, das Text, Screenshot, Quadrat, Rechteck enthält.&#10;&#10;KI-generierte Inhalte können fehlerhaft sein.">
            <a:extLst>
              <a:ext uri="{FF2B5EF4-FFF2-40B4-BE49-F238E27FC236}">
                <a16:creationId xmlns:a16="http://schemas.microsoft.com/office/drawing/2014/main" id="{9A96D926-8385-C05D-B52F-93D051E8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67" y="336801"/>
            <a:ext cx="4749721" cy="379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63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446198-D137-002A-353C-CB5D2301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Motivation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7B3F782-A11B-1937-827B-C87F026D8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5050533"/>
              </p:ext>
            </p:extLst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477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7D4E2-5DE0-9727-38FD-4676D2E8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Linear Autoencoder Training</a:t>
            </a:r>
          </a:p>
        </p:txBody>
      </p:sp>
      <p:pic>
        <p:nvPicPr>
          <p:cNvPr id="5" name="Inhaltsplatzhalter 4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7E079BAB-E9DD-E695-4244-56AB61773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3" y="2180301"/>
            <a:ext cx="6170962" cy="3085481"/>
          </a:xfrm>
        </p:spPr>
      </p:pic>
      <p:pic>
        <p:nvPicPr>
          <p:cNvPr id="7" name="Grafik 6" descr="Ein Bild, das Schrift, Handschrift, Typografie, Schwarz enthält.&#10;&#10;KI-generierte Inhalte können fehlerhaft sein.">
            <a:extLst>
              <a:ext uri="{FF2B5EF4-FFF2-40B4-BE49-F238E27FC236}">
                <a16:creationId xmlns:a16="http://schemas.microsoft.com/office/drawing/2014/main" id="{7033C1E6-E24E-5264-28F7-B9FFA466F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343" y="3288987"/>
            <a:ext cx="3776480" cy="9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83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6922C-AA95-6931-635E-9364A07C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20569A-E095-55EE-546B-EF04A3DF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Autoencoder Training</a:t>
            </a:r>
          </a:p>
        </p:txBody>
      </p:sp>
      <p:pic>
        <p:nvPicPr>
          <p:cNvPr id="8" name="Inhaltsplatzhalter 7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1F77B075-4A7B-81CA-6136-7A8671999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8" y="1907539"/>
            <a:ext cx="6576906" cy="3288453"/>
          </a:xfrm>
        </p:spPr>
      </p:pic>
      <p:pic>
        <p:nvPicPr>
          <p:cNvPr id="10" name="Grafik 9" descr="Ein Bild, das Collage, Screenshot, Mosaik enthält.&#10;&#10;KI-generierte Inhalte können fehlerhaft sein.">
            <a:extLst>
              <a:ext uri="{FF2B5EF4-FFF2-40B4-BE49-F238E27FC236}">
                <a16:creationId xmlns:a16="http://schemas.microsoft.com/office/drawing/2014/main" id="{33B2F235-A6AE-806A-7CA7-B0A355526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434" y="3154476"/>
            <a:ext cx="3899111" cy="99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91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7F861-C61D-9489-C104-B6F3F6E9D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67E998-E312-45A7-A84D-81D934208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CDF8E5E5-EB84-1361-F637-1333D6EA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600" b="1" cap="all" dirty="0">
                <a:solidFill>
                  <a:srgbClr val="FFFFFF"/>
                </a:solidFill>
              </a:rPr>
              <a:t>KMEANS Autoencoder (MNIST)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A3BFD8-1DCA-4E53-9E5F-9292C9BE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5A963DE0-1E37-05D6-A44D-EE7C2219C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73" y="451261"/>
            <a:ext cx="6142189" cy="3685313"/>
          </a:xfrm>
          <a:prstGeom prst="rect">
            <a:avLst/>
          </a:prstGeom>
        </p:spPr>
      </p:pic>
      <p:pic>
        <p:nvPicPr>
          <p:cNvPr id="5" name="Inhaltsplatzhalter 4" descr="Ein Bild, das Text, Screenshot, Quadrat, Rechteck enthält.&#10;&#10;KI-generierte Inhalte können fehlerhaft sein.">
            <a:extLst>
              <a:ext uri="{FF2B5EF4-FFF2-40B4-BE49-F238E27FC236}">
                <a16:creationId xmlns:a16="http://schemas.microsoft.com/office/drawing/2014/main" id="{11AAB375-667A-9405-65B8-CE4738124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68" y="336801"/>
            <a:ext cx="4839526" cy="387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19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5F86BE-5AD9-A49E-39D8-650B1A972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036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4B67E998-E312-45A7-A84D-81D934208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D88FA64-2A34-1660-0829-78448ED1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100" b="1" cap="all">
                <a:solidFill>
                  <a:srgbClr val="FFFFFF"/>
                </a:solidFill>
              </a:rPr>
              <a:t>DBSCAN Autoencoder (MNIST)</a:t>
            </a: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43A3BFD8-1DCA-4E53-9E5F-9292C9BE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7A96443-E77A-30AF-4634-3C6E847E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" y="388589"/>
            <a:ext cx="6246635" cy="37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09D22DA-6E73-D9E2-793A-5451ADC67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3785" y="276015"/>
            <a:ext cx="4915511" cy="393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53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0D7665-C65E-791B-5203-A895AF8AF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67E998-E312-45A7-A84D-81D934208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23518B0-1FF3-66A5-6FB4-B1BE36F9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208424"/>
            <a:ext cx="1172210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 dirty="0" err="1">
                <a:solidFill>
                  <a:srgbClr val="FFFFFF"/>
                </a:solidFill>
              </a:rPr>
              <a:t>Hierarchisches</a:t>
            </a:r>
            <a:r>
              <a:rPr lang="en-US" sz="4000" b="1" cap="all" dirty="0">
                <a:solidFill>
                  <a:srgbClr val="FFFFFF"/>
                </a:solidFill>
              </a:rPr>
              <a:t> </a:t>
            </a:r>
            <a:r>
              <a:rPr lang="en-US" sz="4000" b="1" cap="all" dirty="0" err="1">
                <a:solidFill>
                  <a:srgbClr val="FFFFFF"/>
                </a:solidFill>
              </a:rPr>
              <a:t>mit</a:t>
            </a:r>
            <a:r>
              <a:rPr lang="en-US" sz="4000" b="1" cap="all" dirty="0">
                <a:solidFill>
                  <a:srgbClr val="FFFFFF"/>
                </a:solidFill>
              </a:rPr>
              <a:t> Autoencoder (MNIST)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A3BFD8-1DCA-4E53-9E5F-9292C9BE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9E504BE4-3542-8C20-BD4D-8A6EC4559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97" y="415635"/>
            <a:ext cx="6201555" cy="3720933"/>
          </a:xfrm>
          <a:prstGeom prst="rect">
            <a:avLst/>
          </a:prstGeom>
        </p:spPr>
      </p:pic>
      <p:pic>
        <p:nvPicPr>
          <p:cNvPr id="5" name="Inhaltsplatzhalter 4" descr="Ein Bild, das Text, Screenshot, Diagramm, Rechteck enthält.&#10;&#10;KI-generierte Inhalte können fehlerhaft sein.">
            <a:extLst>
              <a:ext uri="{FF2B5EF4-FFF2-40B4-BE49-F238E27FC236}">
                <a16:creationId xmlns:a16="http://schemas.microsoft.com/office/drawing/2014/main" id="{4F781A25-70AB-7F36-8376-120BAD266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785" y="276015"/>
            <a:ext cx="4925897" cy="39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03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AF604-DF3C-50E8-B136-E53ADD145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67E998-E312-45A7-A84D-81D934208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9AA31195-BC52-8D74-E2CB-078D9F21D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600" b="1" cap="all">
                <a:solidFill>
                  <a:srgbClr val="FFFFFF"/>
                </a:solidFill>
              </a:rPr>
              <a:t>KMEANs Autoencoder (CIFAR-10)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A3BFD8-1DCA-4E53-9E5F-9292C9BE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C02E995-1414-F0DA-F874-39BC1E78F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74" y="451261"/>
            <a:ext cx="6142186" cy="3685311"/>
          </a:xfrm>
          <a:prstGeom prst="rect">
            <a:avLst/>
          </a:prstGeom>
        </p:spPr>
      </p:pic>
      <p:pic>
        <p:nvPicPr>
          <p:cNvPr id="7" name="Grafik 6" descr="Ein Bild, das Text, Screenshot, Rechteck, Quadrat enthält.&#10;&#10;KI-generierte Inhalte können fehlerhaft sein.">
            <a:extLst>
              <a:ext uri="{FF2B5EF4-FFF2-40B4-BE49-F238E27FC236}">
                <a16:creationId xmlns:a16="http://schemas.microsoft.com/office/drawing/2014/main" id="{A8DFCC73-02A4-AD3E-20FE-FD8E00EBB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64" y="243839"/>
            <a:ext cx="4955729" cy="39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30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DCACB8-7B97-9C63-1798-D7191535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67E998-E312-45A7-A84D-81D934208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C4FCA3C3-7560-5BD8-BE4F-9C772630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600" b="1" cap="all">
                <a:solidFill>
                  <a:srgbClr val="FFFFFF"/>
                </a:solidFill>
              </a:rPr>
              <a:t>DBSCAN Autoencoder (CIFAR-10)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A3BFD8-1DCA-4E53-9E5F-9292C9BE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61205637-2D40-FA42-644B-463E5AA9A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388589"/>
            <a:ext cx="6246642" cy="3747985"/>
          </a:xfrm>
          <a:prstGeom prst="rect">
            <a:avLst/>
          </a:prstGeom>
        </p:spPr>
      </p:pic>
      <p:pic>
        <p:nvPicPr>
          <p:cNvPr id="7" name="Grafik 6" descr="Ein Bild, das Text, Screenshot, Rechteck, Quadrat enthält.&#10;&#10;KI-generierte Inhalte können fehlerhaft sein.">
            <a:extLst>
              <a:ext uri="{FF2B5EF4-FFF2-40B4-BE49-F238E27FC236}">
                <a16:creationId xmlns:a16="http://schemas.microsoft.com/office/drawing/2014/main" id="{CD08CEF0-6609-7133-C5CA-CA6F463F6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785" y="276015"/>
            <a:ext cx="4925897" cy="39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88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00E44B-CE39-DA2F-77D1-D2EF023FC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67E998-E312-45A7-A84D-81D934208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1B9EF9EC-2E99-4126-CAD0-C576BF28A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" y="4208424"/>
            <a:ext cx="1171702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b="1" cap="all" dirty="0" err="1">
                <a:solidFill>
                  <a:srgbClr val="FFFFFF"/>
                </a:solidFill>
              </a:rPr>
              <a:t>Hierarchisches</a:t>
            </a:r>
            <a:r>
              <a:rPr lang="en-US" b="1" cap="all" dirty="0">
                <a:solidFill>
                  <a:srgbClr val="FFFFFF"/>
                </a:solidFill>
              </a:rPr>
              <a:t> Autoencoder (CIFAR-10)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A3BFD8-1DCA-4E53-9E5F-9292C9BE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39CCD3F9-6481-D50B-43A3-7B0370687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388590"/>
            <a:ext cx="6176454" cy="37058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5AEC2A3-964F-B24C-EFC4-8CAA66967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64" y="243839"/>
            <a:ext cx="4865924" cy="389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59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4">
            <a:extLst>
              <a:ext uri="{FF2B5EF4-FFF2-40B4-BE49-F238E27FC236}">
                <a16:creationId xmlns:a16="http://schemas.microsoft.com/office/drawing/2014/main" id="{6A875D0D-3C9D-4DCD-B596-0CA5384D7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4" name="Rectangle 26">
            <a:extLst>
              <a:ext uri="{FF2B5EF4-FFF2-40B4-BE49-F238E27FC236}">
                <a16:creationId xmlns:a16="http://schemas.microsoft.com/office/drawing/2014/main" id="{5C5B5FA5-19AF-46C9-BEE5-FF4F509E2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26" name="Straight Connector 28">
            <a:extLst>
              <a:ext uri="{FF2B5EF4-FFF2-40B4-BE49-F238E27FC236}">
                <a16:creationId xmlns:a16="http://schemas.microsoft.com/office/drawing/2014/main" id="{2C162E4B-773B-41AA-BD90-3EE2C721E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30">
            <a:extLst>
              <a:ext uri="{FF2B5EF4-FFF2-40B4-BE49-F238E27FC236}">
                <a16:creationId xmlns:a16="http://schemas.microsoft.com/office/drawing/2014/main" id="{589CB250-3F20-4756-AAB3-570F6BD9B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30" name="Straight Connector 32">
            <a:extLst>
              <a:ext uri="{FF2B5EF4-FFF2-40B4-BE49-F238E27FC236}">
                <a16:creationId xmlns:a16="http://schemas.microsoft.com/office/drawing/2014/main" id="{550432CB-9181-43D4-A3C4-71989FBB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BD804DF-36CF-53ED-FEE9-99BEDAA2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5345101"/>
            <a:ext cx="9966960" cy="88191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85000"/>
              </a:lnSpc>
            </a:pPr>
            <a:r>
              <a:rPr lang="en-US" sz="6100" b="1" cap="all" dirty="0"/>
              <a:t>DCGAN Training (MNIST) </a:t>
            </a:r>
          </a:p>
        </p:txBody>
      </p:sp>
      <p:pic>
        <p:nvPicPr>
          <p:cNvPr id="4" name="Grafik 3" descr="Ein Bild, das Muster, Schwarzweiß, Typografie, Design enthält.&#10;&#10;KI-generierte Inhalte können fehlerhaft sein.">
            <a:extLst>
              <a:ext uri="{FF2B5EF4-FFF2-40B4-BE49-F238E27FC236}">
                <a16:creationId xmlns:a16="http://schemas.microsoft.com/office/drawing/2014/main" id="{21ADF6CA-5C2F-8A77-2B1D-3A9918094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7" y="706484"/>
            <a:ext cx="3027316" cy="302731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5484093-6C04-93B2-477E-5A36D7C59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372" y="721979"/>
            <a:ext cx="3033809" cy="3033809"/>
          </a:xfrm>
          <a:prstGeom prst="rect">
            <a:avLst/>
          </a:prstGeom>
        </p:spPr>
      </p:pic>
      <p:pic>
        <p:nvPicPr>
          <p:cNvPr id="10" name="Inhaltsplatzhalter 9" descr="Ein Bild, das Muster, Schwarzweiß, Screenshot, Typografie enthält.&#10;&#10;KI-generierte Inhalte können fehlerhaft sein.">
            <a:extLst>
              <a:ext uri="{FF2B5EF4-FFF2-40B4-BE49-F238E27FC236}">
                <a16:creationId xmlns:a16="http://schemas.microsoft.com/office/drawing/2014/main" id="{DECFF5D2-CFA7-D8D6-C617-17A75C0E1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160" y="721979"/>
            <a:ext cx="3033809" cy="3033809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69A3E11-30BB-CAB8-DDE2-C4D82B2A3BD3}"/>
              </a:ext>
            </a:extLst>
          </p:cNvPr>
          <p:cNvSpPr txBox="1"/>
          <p:nvPr/>
        </p:nvSpPr>
        <p:spPr>
          <a:xfrm>
            <a:off x="1916194" y="373380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Epoche 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B7441FF-0BA3-F60F-58E1-665B869492E6}"/>
              </a:ext>
            </a:extLst>
          </p:cNvPr>
          <p:cNvSpPr txBox="1"/>
          <p:nvPr/>
        </p:nvSpPr>
        <p:spPr>
          <a:xfrm>
            <a:off x="5494735" y="3742091"/>
            <a:ext cx="116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Epoche 25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239505F-C25C-EA6A-C253-40ABB74BA787}"/>
              </a:ext>
            </a:extLst>
          </p:cNvPr>
          <p:cNvSpPr txBox="1"/>
          <p:nvPr/>
        </p:nvSpPr>
        <p:spPr>
          <a:xfrm>
            <a:off x="9073277" y="3758559"/>
            <a:ext cx="116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Epoche 50</a:t>
            </a:r>
          </a:p>
        </p:txBody>
      </p:sp>
    </p:spTree>
    <p:extLst>
      <p:ext uri="{BB962C8B-B14F-4D97-AF65-F5344CB8AC3E}">
        <p14:creationId xmlns:p14="http://schemas.microsoft.com/office/powerpoint/2010/main" val="2472449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0E6B0B-6999-BED5-816A-FCBF04FE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DCGAN Training (CIFAR-10)</a:t>
            </a:r>
          </a:p>
        </p:txBody>
      </p:sp>
      <p:pic>
        <p:nvPicPr>
          <p:cNvPr id="5" name="Inhaltsplatzhalter 4" descr="Ein Bild, das Quadrat, Farbigkeit, Screenshot, Muster enthält.&#10;&#10;KI-generierte Inhalte können fehlerhaft sein.">
            <a:extLst>
              <a:ext uri="{FF2B5EF4-FFF2-40B4-BE49-F238E27FC236}">
                <a16:creationId xmlns:a16="http://schemas.microsoft.com/office/drawing/2014/main" id="{09B10D19-ABB2-E290-920D-DE11276BF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68" y="2261763"/>
            <a:ext cx="2630277" cy="2630277"/>
          </a:xfrm>
        </p:spPr>
      </p:pic>
      <p:pic>
        <p:nvPicPr>
          <p:cNvPr id="7" name="Grafik 6" descr="Ein Bild, das Collage, Fotomontage, Mosaik enthält.&#10;&#10;KI-generierte Inhalte können fehlerhaft sein.">
            <a:extLst>
              <a:ext uri="{FF2B5EF4-FFF2-40B4-BE49-F238E27FC236}">
                <a16:creationId xmlns:a16="http://schemas.microsoft.com/office/drawing/2014/main" id="{3CF73394-BC4F-9BA6-4AB0-BF6FE6C7E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40" y="2261762"/>
            <a:ext cx="2630277" cy="2630277"/>
          </a:xfrm>
          <a:prstGeom prst="rect">
            <a:avLst/>
          </a:prstGeom>
        </p:spPr>
      </p:pic>
      <p:pic>
        <p:nvPicPr>
          <p:cNvPr id="9" name="Grafik 8" descr="Ein Bild, das Collage, Fotomontage, Mosaik enthält.&#10;&#10;KI-generierte Inhalte können fehlerhaft sein.">
            <a:extLst>
              <a:ext uri="{FF2B5EF4-FFF2-40B4-BE49-F238E27FC236}">
                <a16:creationId xmlns:a16="http://schemas.microsoft.com/office/drawing/2014/main" id="{9AC032D1-3B1E-F2BE-E2A7-936169CC3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386" y="2261763"/>
            <a:ext cx="2630276" cy="2630276"/>
          </a:xfrm>
          <a:prstGeom prst="rect">
            <a:avLst/>
          </a:prstGeom>
        </p:spPr>
      </p:pic>
      <p:pic>
        <p:nvPicPr>
          <p:cNvPr id="11" name="Grafik 10" descr="Ein Bild, das Collage, Fotomontage, Mosaik enthält.&#10;&#10;KI-generierte Inhalte können fehlerhaft sein.">
            <a:extLst>
              <a:ext uri="{FF2B5EF4-FFF2-40B4-BE49-F238E27FC236}">
                <a16:creationId xmlns:a16="http://schemas.microsoft.com/office/drawing/2014/main" id="{83FE1164-0230-297D-2AB2-BA6F69092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513" y="2261762"/>
            <a:ext cx="2630277" cy="263027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5A83507-E073-B21B-7E00-5379C3B37584}"/>
              </a:ext>
            </a:extLst>
          </p:cNvPr>
          <p:cNvSpPr txBox="1"/>
          <p:nvPr/>
        </p:nvSpPr>
        <p:spPr>
          <a:xfrm>
            <a:off x="1139365" y="4892039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Epoche 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07A3081-FD37-ECC8-0A17-BC34D1A6EE2A}"/>
              </a:ext>
            </a:extLst>
          </p:cNvPr>
          <p:cNvSpPr txBox="1"/>
          <p:nvPr/>
        </p:nvSpPr>
        <p:spPr>
          <a:xfrm>
            <a:off x="4053237" y="4892039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Epoche 35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DE75E56-99C7-A7FA-391D-711B608FC7B8}"/>
              </a:ext>
            </a:extLst>
          </p:cNvPr>
          <p:cNvSpPr txBox="1"/>
          <p:nvPr/>
        </p:nvSpPr>
        <p:spPr>
          <a:xfrm>
            <a:off x="6967109" y="4892039"/>
            <a:ext cx="114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Epoche 75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5AD02C7-C7C2-6828-BBB4-B18AE45F04AC}"/>
              </a:ext>
            </a:extLst>
          </p:cNvPr>
          <p:cNvSpPr txBox="1"/>
          <p:nvPr/>
        </p:nvSpPr>
        <p:spPr>
          <a:xfrm>
            <a:off x="9880983" y="4892039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Epoche 100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37571437-84B4-D694-D672-1445AEBD56E7}"/>
              </a:ext>
            </a:extLst>
          </p:cNvPr>
          <p:cNvCxnSpPr/>
          <p:nvPr/>
        </p:nvCxnSpPr>
        <p:spPr>
          <a:xfrm>
            <a:off x="2772383" y="1536970"/>
            <a:ext cx="66342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589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5A6FD-40F8-0969-78BC-11D27AB5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Motivation &amp; Zielsetzung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487B0B6-F91F-4EE9-C38C-7DD0F0DC2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3174946"/>
              </p:ext>
            </p:extLst>
          </p:nvPr>
        </p:nvGraphicFramePr>
        <p:xfrm>
          <a:off x="1767616" y="1734670"/>
          <a:ext cx="8626288" cy="2736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F79DCA9A-7A3A-E6A6-410F-977392DC6423}"/>
              </a:ext>
            </a:extLst>
          </p:cNvPr>
          <p:cNvSpPr/>
          <p:nvPr/>
        </p:nvSpPr>
        <p:spPr>
          <a:xfrm>
            <a:off x="5108575" y="2914650"/>
            <a:ext cx="1974850" cy="469900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60AAAEB-DB90-EF2F-FEEA-705B4AC88640}"/>
              </a:ext>
            </a:extLst>
          </p:cNvPr>
          <p:cNvSpPr txBox="1"/>
          <p:nvPr/>
        </p:nvSpPr>
        <p:spPr>
          <a:xfrm>
            <a:off x="228600" y="4542674"/>
            <a:ext cx="1173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>
                <a:solidFill>
                  <a:schemeClr val="accent5"/>
                </a:solidFill>
              </a:rPr>
              <a:t>Wie gut sind moderne Clustering-Methoden?</a:t>
            </a:r>
          </a:p>
        </p:txBody>
      </p:sp>
    </p:spTree>
    <p:extLst>
      <p:ext uri="{BB962C8B-B14F-4D97-AF65-F5344CB8AC3E}">
        <p14:creationId xmlns:p14="http://schemas.microsoft.com/office/powerpoint/2010/main" val="762816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D74C2A-2A3C-B77B-6CAE-E6126B518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67E998-E312-45A7-A84D-81D934208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2CDC9942-F4D9-3683-4FAB-D3027FFE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600" b="1" cap="all">
                <a:solidFill>
                  <a:srgbClr val="FFFFFF"/>
                </a:solidFill>
              </a:rPr>
              <a:t>Kmeans mit DCGAN (MNIST)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A3BFD8-1DCA-4E53-9E5F-9292C9BE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7221877A-14D7-0920-8121-2A67BF9F5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0" y="350197"/>
            <a:ext cx="6310632" cy="3786379"/>
          </a:xfrm>
          <a:prstGeom prst="rect">
            <a:avLst/>
          </a:prstGeom>
        </p:spPr>
      </p:pic>
      <p:pic>
        <p:nvPicPr>
          <p:cNvPr id="7" name="Grafik 6" descr="Ein Bild, das Text, Screenshot, Diagramm, Quadrat enthält.&#10;&#10;KI-generierte Inhalte können fehlerhaft sein.">
            <a:extLst>
              <a:ext uri="{FF2B5EF4-FFF2-40B4-BE49-F238E27FC236}">
                <a16:creationId xmlns:a16="http://schemas.microsoft.com/office/drawing/2014/main" id="{EB5CE297-2F6F-8E3E-4AE6-AABD0127F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64" y="243839"/>
            <a:ext cx="4912427" cy="39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76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6CF24F-2B71-FBFC-35A4-80CB5D920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67E998-E312-45A7-A84D-81D934208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DFD75C8D-476F-8290-A55E-D811C561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600" b="1" cap="all">
                <a:solidFill>
                  <a:srgbClr val="FFFFFF"/>
                </a:solidFill>
              </a:rPr>
              <a:t>DBSCAN mit DCGAN (MNIST)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A3BFD8-1DCA-4E53-9E5F-9292C9BE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DD099D8A-E5F4-B8F8-5ED2-07A092E18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80" y="389105"/>
            <a:ext cx="6245785" cy="3747471"/>
          </a:xfrm>
          <a:prstGeom prst="rect">
            <a:avLst/>
          </a:prstGeom>
        </p:spPr>
      </p:pic>
      <p:pic>
        <p:nvPicPr>
          <p:cNvPr id="7" name="Grafik 6" descr="Ein Bild, das Text, Screenshot, Quadrat, Rechteck enthält.&#10;&#10;KI-generierte Inhalte können fehlerhaft sein.">
            <a:extLst>
              <a:ext uri="{FF2B5EF4-FFF2-40B4-BE49-F238E27FC236}">
                <a16:creationId xmlns:a16="http://schemas.microsoft.com/office/drawing/2014/main" id="{DF503564-B26A-0ACE-791F-5FDBBC2B6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64" y="243839"/>
            <a:ext cx="4883245" cy="390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20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AEDA9-ACD0-72B0-1671-E14AD77DC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26" name="Straight Connector 31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33">
            <a:extLst>
              <a:ext uri="{FF2B5EF4-FFF2-40B4-BE49-F238E27FC236}">
                <a16:creationId xmlns:a16="http://schemas.microsoft.com/office/drawing/2014/main" id="{4B67E998-E312-45A7-A84D-81D934208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28F4119-B1D4-8FBA-3196-4DBB0CBA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" y="4208424"/>
            <a:ext cx="1172464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600" b="1" cap="all" dirty="0" err="1">
                <a:solidFill>
                  <a:srgbClr val="FFFFFF"/>
                </a:solidFill>
              </a:rPr>
              <a:t>Hierarchisches</a:t>
            </a:r>
            <a:r>
              <a:rPr lang="en-US" sz="4600" b="1" cap="all" dirty="0">
                <a:solidFill>
                  <a:srgbClr val="FFFFFF"/>
                </a:solidFill>
              </a:rPr>
              <a:t> </a:t>
            </a:r>
            <a:r>
              <a:rPr lang="en-US" sz="4600" b="1" cap="all" dirty="0" err="1">
                <a:solidFill>
                  <a:srgbClr val="FFFFFF"/>
                </a:solidFill>
              </a:rPr>
              <a:t>mit</a:t>
            </a:r>
            <a:r>
              <a:rPr lang="en-US" sz="4600" b="1" cap="all" dirty="0">
                <a:solidFill>
                  <a:srgbClr val="FFFFFF"/>
                </a:solidFill>
              </a:rPr>
              <a:t> DCGAN (MNIST)</a:t>
            </a:r>
          </a:p>
        </p:txBody>
      </p:sp>
      <p:sp>
        <p:nvSpPr>
          <p:cNvPr id="31" name="Rectangle 35">
            <a:extLst>
              <a:ext uri="{FF2B5EF4-FFF2-40B4-BE49-F238E27FC236}">
                <a16:creationId xmlns:a16="http://schemas.microsoft.com/office/drawing/2014/main" id="{43A3BFD8-1DCA-4E53-9E5F-9292C9BE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23" name="Grafik 22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6875BE1-CBDE-A6CB-72B6-082251786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0" y="379379"/>
            <a:ext cx="6261995" cy="3757197"/>
          </a:xfrm>
          <a:prstGeom prst="rect">
            <a:avLst/>
          </a:prstGeom>
        </p:spPr>
      </p:pic>
      <p:pic>
        <p:nvPicPr>
          <p:cNvPr id="21" name="Inhaltsplatzhalter 20" descr="Ein Bild, das Text, Screenshot, Quadrat, Diagramm enthält.&#10;&#10;KI-generierte Inhalte können fehlerhaft sein.">
            <a:extLst>
              <a:ext uri="{FF2B5EF4-FFF2-40B4-BE49-F238E27FC236}">
                <a16:creationId xmlns:a16="http://schemas.microsoft.com/office/drawing/2014/main" id="{6679D866-02D2-E02E-335D-CF4366F00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64" y="243839"/>
            <a:ext cx="4865924" cy="389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06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2A1A25-CFD8-E09E-123E-245D7B570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67E998-E312-45A7-A84D-81D934208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858B4F06-C027-C7C9-2F04-8A3892AF9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100" b="1" cap="all">
                <a:solidFill>
                  <a:srgbClr val="FFFFFF"/>
                </a:solidFill>
              </a:rPr>
              <a:t>Kmeans mit DCGAN (CIFAR-10)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A3BFD8-1DCA-4E53-9E5F-9292C9BE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0" name="Grafik 9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9FD8F8E5-5760-BAD3-8285-04451FD69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80" y="389105"/>
            <a:ext cx="6112205" cy="3667323"/>
          </a:xfrm>
          <a:prstGeom prst="rect">
            <a:avLst/>
          </a:prstGeom>
        </p:spPr>
      </p:pic>
      <p:pic>
        <p:nvPicPr>
          <p:cNvPr id="8" name="Grafik 7" descr="Ein Bild, das Text, Screenshot, Quadrat, Rechteck enthält.&#10;&#10;KI-generierte Inhalte können fehlerhaft sein.">
            <a:extLst>
              <a:ext uri="{FF2B5EF4-FFF2-40B4-BE49-F238E27FC236}">
                <a16:creationId xmlns:a16="http://schemas.microsoft.com/office/drawing/2014/main" id="{31A21D6F-4EFD-8D2B-C640-0AAE0C2C1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785" y="252669"/>
            <a:ext cx="4854886" cy="38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40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AFA05F-C358-52A2-B8DD-6A21703F1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67E998-E312-45A7-A84D-81D934208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9B85AC9A-DB3C-F328-F441-7D07BE00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100" b="1" cap="all">
                <a:solidFill>
                  <a:srgbClr val="FFFFFF"/>
                </a:solidFill>
              </a:rPr>
              <a:t>DBSCAN mit DCGAN (CIFAR-10)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A3BFD8-1DCA-4E53-9E5F-9292C9BE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724152BF-EC86-A061-F461-384FD8651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80" y="428019"/>
            <a:ext cx="6180928" cy="3708557"/>
          </a:xfrm>
          <a:prstGeom prst="rect">
            <a:avLst/>
          </a:prstGeom>
        </p:spPr>
      </p:pic>
      <p:pic>
        <p:nvPicPr>
          <p:cNvPr id="7" name="Grafik 6" descr="Ein Bild, das Screenshot, Quadrat, Rechteck, Text enthält.&#10;&#10;KI-generierte Inhalte können fehlerhaft sein.">
            <a:extLst>
              <a:ext uri="{FF2B5EF4-FFF2-40B4-BE49-F238E27FC236}">
                <a16:creationId xmlns:a16="http://schemas.microsoft.com/office/drawing/2014/main" id="{EC2ADFE6-34A0-D178-C948-D88F6F499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786" y="276015"/>
            <a:ext cx="4920844" cy="393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22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6E2BDA-89B1-2F20-B4B1-C87352A7B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67E998-E312-45A7-A84D-81D934208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B6EC2B6E-F5FA-445A-7850-2D31F1105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" y="4208424"/>
            <a:ext cx="1171702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600" b="1" cap="all" dirty="0" err="1">
                <a:solidFill>
                  <a:srgbClr val="FFFFFF"/>
                </a:solidFill>
              </a:rPr>
              <a:t>Hierarchisches</a:t>
            </a:r>
            <a:r>
              <a:rPr lang="en-US" sz="4600" b="1" cap="all" dirty="0">
                <a:solidFill>
                  <a:srgbClr val="FFFFFF"/>
                </a:solidFill>
              </a:rPr>
              <a:t> </a:t>
            </a:r>
            <a:r>
              <a:rPr lang="en-US" sz="4600" b="1" cap="all" dirty="0" err="1">
                <a:solidFill>
                  <a:srgbClr val="FFFFFF"/>
                </a:solidFill>
              </a:rPr>
              <a:t>mit</a:t>
            </a:r>
            <a:r>
              <a:rPr lang="en-US" sz="4600" b="1" cap="all" dirty="0">
                <a:solidFill>
                  <a:srgbClr val="FFFFFF"/>
                </a:solidFill>
              </a:rPr>
              <a:t> DCGAN (CIFAR-10)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A3BFD8-1DCA-4E53-9E5F-9292C9BE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7" name="Grafik 1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DC611BD7-2F58-59A1-9508-62B99D27F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90" y="728472"/>
            <a:ext cx="5045527" cy="3027316"/>
          </a:xfrm>
          <a:prstGeom prst="rect">
            <a:avLst/>
          </a:prstGeom>
        </p:spPr>
      </p:pic>
      <p:pic>
        <p:nvPicPr>
          <p:cNvPr id="15" name="Inhaltsplatzhalter 14" descr="Ein Bild, das Text, Screenshot, Diagramm, Quadrat enthält.&#10;&#10;KI-generierte Inhalte können fehlerhaft sein.">
            <a:extLst>
              <a:ext uri="{FF2B5EF4-FFF2-40B4-BE49-F238E27FC236}">
                <a16:creationId xmlns:a16="http://schemas.microsoft.com/office/drawing/2014/main" id="{B9B7F51A-3C5D-DF39-1E68-FA96B1C1F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352" y="340468"/>
            <a:ext cx="4269148" cy="34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55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B5E505-1982-270C-9D94-38A992999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98BED8-23A0-7D9F-6C07-7AD6255CD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116" y="1965960"/>
            <a:ext cx="9872871" cy="4038600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endParaRPr lang="de-DE" dirty="0"/>
          </a:p>
          <a:p>
            <a:r>
              <a:rPr lang="de-DE" dirty="0"/>
              <a:t>Clustering auf Rohdaten ist bei komplexen Datensätzen wie CIFAR-10 weitgehend ineffektiv.</a:t>
            </a:r>
          </a:p>
          <a:p>
            <a:pPr marL="45720" indent="0">
              <a:buNone/>
            </a:pPr>
            <a:endParaRPr lang="de-DE" dirty="0"/>
          </a:p>
          <a:p>
            <a:r>
              <a:rPr lang="de-DE" dirty="0"/>
              <a:t>Autoencoder verbessern die Strukturierung, bleiben jedoch durch rekonstruktive Features begrenzt.</a:t>
            </a:r>
          </a:p>
          <a:p>
            <a:pPr marL="45720" indent="0">
              <a:buNone/>
            </a:pPr>
            <a:endParaRPr lang="de-DE" dirty="0"/>
          </a:p>
          <a:p>
            <a:r>
              <a:rPr lang="de-DE" dirty="0"/>
              <a:t>DCGAN-basierte Repräsentationen liefern die besten Ergebnisse durch semantisch </a:t>
            </a:r>
            <a:r>
              <a:rPr lang="de-DE" dirty="0" err="1"/>
              <a:t>diskriminative</a:t>
            </a:r>
            <a:r>
              <a:rPr lang="de-DE" dirty="0"/>
              <a:t> Merkmale.</a:t>
            </a:r>
          </a:p>
          <a:p>
            <a:pPr marL="45720" indent="0">
              <a:buNone/>
            </a:pPr>
            <a:endParaRPr lang="de-DE" dirty="0"/>
          </a:p>
          <a:p>
            <a:r>
              <a:rPr lang="de-DE" dirty="0"/>
              <a:t>Die Kombination aus DCGAN-Features und hierarchischem Clustering erzielt die höchste Clustering-Qualität.</a:t>
            </a:r>
          </a:p>
        </p:txBody>
      </p:sp>
    </p:spTree>
    <p:extLst>
      <p:ext uri="{BB962C8B-B14F-4D97-AF65-F5344CB8AC3E}">
        <p14:creationId xmlns:p14="http://schemas.microsoft.com/office/powerpoint/2010/main" val="2253029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016778-F02C-422E-0518-ECA47615D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de-DE" sz="3200" dirty="0"/>
              <a:t>Datensätze - MNIST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8A541B34-2A37-2412-4134-06B3AB560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064" y="1591666"/>
            <a:ext cx="6045576" cy="36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B062F6-C1DE-B55E-956C-60E8823C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/>
          </a:bodyPr>
          <a:lstStyle/>
          <a:p>
            <a:r>
              <a:rPr lang="de-DE" sz="1600"/>
              <a:t>Handgeschrieben Ziffern</a:t>
            </a:r>
          </a:p>
          <a:p>
            <a:r>
              <a:rPr lang="de-DE" sz="1600"/>
              <a:t>28 x 28 Pixel</a:t>
            </a:r>
          </a:p>
          <a:p>
            <a:r>
              <a:rPr lang="de-DE" sz="1600"/>
              <a:t>Graustufen</a:t>
            </a:r>
          </a:p>
          <a:p>
            <a:pPr marL="45720" indent="0">
              <a:buNone/>
            </a:pPr>
            <a:r>
              <a:rPr lang="de-DE" sz="1600"/>
              <a:t>-&gt; Geringe Komplexität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3876DA5-13F4-04AB-7916-81C89770D11E}"/>
              </a:ext>
            </a:extLst>
          </p:cNvPr>
          <p:cNvSpPr txBox="1"/>
          <p:nvPr/>
        </p:nvSpPr>
        <p:spPr>
          <a:xfrm>
            <a:off x="1979328" y="5048908"/>
            <a:ext cx="38310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">
                <a:solidFill>
                  <a:schemeClr val="bg1">
                    <a:lumMod val="65000"/>
                  </a:schemeClr>
                </a:solidFill>
              </a:rPr>
              <a:t>https://de.wikipedia.org/wiki/MNIST-Datenbank#/media/Datei:MnistExamples.png</a:t>
            </a:r>
          </a:p>
        </p:txBody>
      </p:sp>
    </p:spTree>
    <p:extLst>
      <p:ext uri="{BB962C8B-B14F-4D97-AF65-F5344CB8AC3E}">
        <p14:creationId xmlns:p14="http://schemas.microsoft.com/office/powerpoint/2010/main" val="3101444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E23F1A-8D38-5E2A-9D0D-D8EF9475E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de-DE" sz="3200"/>
              <a:t>Datensätze – CIFAR10 </a:t>
            </a:r>
          </a:p>
        </p:txBody>
      </p:sp>
      <p:pic>
        <p:nvPicPr>
          <p:cNvPr id="5" name="Grafik 4" descr="Ein Bild, das Screenshot, Collage enthält.&#10;&#10;KI-generierte Inhalte können fehlerhaft sein.">
            <a:extLst>
              <a:ext uri="{FF2B5EF4-FFF2-40B4-BE49-F238E27FC236}">
                <a16:creationId xmlns:a16="http://schemas.microsoft.com/office/drawing/2014/main" id="{09F1A47E-F001-1F8B-EF78-D135906AA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4" y="1123134"/>
            <a:ext cx="6045576" cy="46097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56AA8F-4D3F-ADE9-DBAE-68C184A6A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/>
          </a:bodyPr>
          <a:lstStyle/>
          <a:p>
            <a:r>
              <a:rPr lang="de-DE" sz="1600"/>
              <a:t>Realistische Objekte</a:t>
            </a:r>
          </a:p>
          <a:p>
            <a:r>
              <a:rPr lang="de-DE" sz="1600"/>
              <a:t>32 x 32 Pixel</a:t>
            </a:r>
          </a:p>
          <a:p>
            <a:r>
              <a:rPr lang="de-DE" sz="1600"/>
              <a:t>RGB</a:t>
            </a:r>
          </a:p>
          <a:p>
            <a:pPr marL="45720" indent="0">
              <a:buNone/>
            </a:pPr>
            <a:r>
              <a:rPr lang="de-DE" sz="1600"/>
              <a:t>-&gt; Hohe Komplexität &amp; Varianz</a:t>
            </a:r>
          </a:p>
          <a:p>
            <a:endParaRPr lang="de-DE" sz="16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DCFD73C-60ED-7024-1F2B-B571F2F56D0D}"/>
              </a:ext>
            </a:extLst>
          </p:cNvPr>
          <p:cNvSpPr txBox="1"/>
          <p:nvPr/>
        </p:nvSpPr>
        <p:spPr>
          <a:xfrm>
            <a:off x="720853" y="5732884"/>
            <a:ext cx="61967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">
                <a:solidFill>
                  <a:schemeClr val="bg1">
                    <a:lumMod val="65000"/>
                  </a:schemeClr>
                </a:solidFill>
              </a:rPr>
              <a:t>https://www.cs.toronto.edu/~kriz/cifar.html</a:t>
            </a:r>
          </a:p>
        </p:txBody>
      </p:sp>
    </p:spTree>
    <p:extLst>
      <p:ext uri="{BB962C8B-B14F-4D97-AF65-F5344CB8AC3E}">
        <p14:creationId xmlns:p14="http://schemas.microsoft.com/office/powerpoint/2010/main" val="113113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AD7CE4-831B-395D-71AB-06AED38ED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de-DE" sz="3200"/>
              <a:t>K-</a:t>
            </a:r>
            <a:r>
              <a:rPr lang="de-DE" sz="3200" err="1"/>
              <a:t>means</a:t>
            </a:r>
            <a:r>
              <a:rPr lang="de-DE" sz="3200"/>
              <a:t> - </a:t>
            </a:r>
            <a:br>
              <a:rPr lang="de-DE" sz="3200"/>
            </a:br>
            <a:r>
              <a:rPr lang="de-DE" sz="3200"/>
              <a:t>Clustering Verfahren</a:t>
            </a:r>
          </a:p>
        </p:txBody>
      </p:sp>
      <p:pic>
        <p:nvPicPr>
          <p:cNvPr id="4" name="Grafik 3" descr="Ein Bild, das Diagramm, Reihe, Origami enthält.&#10;&#10;KI-generierte Inhalte können fehlerhaft sein.">
            <a:extLst>
              <a:ext uri="{FF2B5EF4-FFF2-40B4-BE49-F238E27FC236}">
                <a16:creationId xmlns:a16="http://schemas.microsoft.com/office/drawing/2014/main" id="{1595A8F1-D0D6-CB80-EDA8-E22977A65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4" y="2475832"/>
            <a:ext cx="6045576" cy="190435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1F5A2C-6C57-04CD-D341-08E0E9B5C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/>
          </a:bodyPr>
          <a:lstStyle/>
          <a:p>
            <a:r>
              <a:rPr lang="de-DE" sz="1600"/>
              <a:t>iteratives, </a:t>
            </a:r>
            <a:r>
              <a:rPr lang="de-DE" sz="1600" err="1"/>
              <a:t>zentroid</a:t>
            </a:r>
            <a:r>
              <a:rPr lang="de-DE" sz="1600"/>
              <a:t>-basiertes Verfahren.</a:t>
            </a:r>
          </a:p>
          <a:p>
            <a:endParaRPr lang="de-DE" sz="1600"/>
          </a:p>
          <a:p>
            <a:r>
              <a:rPr lang="de-DE" sz="1600"/>
              <a:t>Minimierung der quadratischen Abstände zum Cluster-Mittelpunkt.</a:t>
            </a:r>
          </a:p>
          <a:p>
            <a:endParaRPr lang="de-DE" sz="1600"/>
          </a:p>
          <a:p>
            <a:r>
              <a:rPr lang="de-DE" sz="1600"/>
              <a:t>Wechselspiel: </a:t>
            </a:r>
            <a:br>
              <a:rPr lang="de-DE" sz="1600"/>
            </a:br>
            <a:r>
              <a:rPr lang="de-DE" sz="1600"/>
              <a:t>Datenpunkt-Zuweisung ↔ Update der Zentren.</a:t>
            </a:r>
          </a:p>
          <a:p>
            <a:endParaRPr lang="de-DE" sz="1600"/>
          </a:p>
          <a:p>
            <a:r>
              <a:rPr lang="de-DE" sz="1600"/>
              <a:t>Vorteile: Effizienz &amp; Einfachheit</a:t>
            </a:r>
          </a:p>
          <a:p>
            <a:r>
              <a:rPr lang="de-DE" sz="1600"/>
              <a:t>Nachteile: Ergebnisse hängen stark vom Startpunkt ab, </a:t>
            </a:r>
            <a:r>
              <a:rPr lang="de-DE" sz="1600" b="1" i="1"/>
              <a:t>k</a:t>
            </a:r>
            <a:r>
              <a:rPr lang="de-DE" sz="1600"/>
              <a:t> muss festgelegt sein</a:t>
            </a:r>
          </a:p>
        </p:txBody>
      </p:sp>
    </p:spTree>
    <p:extLst>
      <p:ext uri="{BB962C8B-B14F-4D97-AF65-F5344CB8AC3E}">
        <p14:creationId xmlns:p14="http://schemas.microsoft.com/office/powerpoint/2010/main" val="224277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D53FF-A42D-935D-BB32-7BD12F4EF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2653E7-0A5B-356C-F1FB-92D49F1C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de-DE" sz="3200"/>
              <a:t>Hierarchisch - Clustering Verfahren</a:t>
            </a:r>
          </a:p>
        </p:txBody>
      </p:sp>
      <p:pic>
        <p:nvPicPr>
          <p:cNvPr id="4" name="Grafik 3" descr="Ein Bild, das Kreis, Reihe, Diagramm enthält.&#10;&#10;KI-generierte Inhalte können fehlerhaft sein.">
            <a:extLst>
              <a:ext uri="{FF2B5EF4-FFF2-40B4-BE49-F238E27FC236}">
                <a16:creationId xmlns:a16="http://schemas.microsoft.com/office/drawing/2014/main" id="{C3E3DB80-4611-1C9B-86D1-D5F10E5C2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4" y="2143325"/>
            <a:ext cx="6045576" cy="256936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5C9212-800F-B861-F1C2-30F3EE260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/>
          </a:bodyPr>
          <a:lstStyle/>
          <a:p>
            <a:r>
              <a:rPr lang="de-DE" sz="1600"/>
              <a:t>Bottom-Up-Ansatz: Jeder Punkt startet als eigenes Cluster.</a:t>
            </a:r>
          </a:p>
          <a:p>
            <a:endParaRPr lang="de-DE" sz="1600"/>
          </a:p>
          <a:p>
            <a:r>
              <a:rPr lang="de-DE" sz="1600"/>
              <a:t>Schrittweise Verschmelzung der ähnlichsten Cluster.</a:t>
            </a:r>
          </a:p>
          <a:p>
            <a:endParaRPr lang="de-DE" sz="1600"/>
          </a:p>
          <a:p>
            <a:r>
              <a:rPr lang="de-DE" sz="1600"/>
              <a:t>Vorteil: Deterministisch (liefert immer das gleiche Ergebnis, kein Zufall).</a:t>
            </a:r>
          </a:p>
          <a:p>
            <a:r>
              <a:rPr lang="de-DE" sz="1600"/>
              <a:t>Nachteil: Hoher Rechenaufwand</a:t>
            </a:r>
          </a:p>
          <a:p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190523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68F0ED-68DF-DC37-8421-20E2F4973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7CF694-C908-E4AD-9545-E0775307F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de-DE" sz="3000"/>
              <a:t>Dichtebasiertes Clustering -</a:t>
            </a:r>
            <a:br>
              <a:rPr lang="de-DE" sz="3000"/>
            </a:br>
            <a:r>
              <a:rPr lang="de-DE" sz="3000"/>
              <a:t>Clustering Verfahren</a:t>
            </a:r>
          </a:p>
        </p:txBody>
      </p:sp>
      <p:pic>
        <p:nvPicPr>
          <p:cNvPr id="4" name="Grafik 3" descr="Ein Bild, das Kreis, Farbigkeit, Grafiken, Kunst enthält.&#10;&#10;KI-generierte Inhalte können fehlerhaft sein.">
            <a:extLst>
              <a:ext uri="{FF2B5EF4-FFF2-40B4-BE49-F238E27FC236}">
                <a16:creationId xmlns:a16="http://schemas.microsoft.com/office/drawing/2014/main" id="{23464BEA-958E-6710-EBAE-477A80A55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064" y="1239511"/>
            <a:ext cx="6045576" cy="4376997"/>
          </a:xfrm>
          <a:prstGeom prst="rect">
            <a:avLst/>
          </a:prstGeom>
          <a:noFill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4168E1-4A0D-D91E-13C7-E535D4AFC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/>
          </a:bodyPr>
          <a:lstStyle/>
          <a:p>
            <a:r>
              <a:rPr lang="de-DE" sz="1600"/>
              <a:t>Definition von Cluster durch Punktdichte (statt Abstand zum Zentrum).</a:t>
            </a:r>
          </a:p>
          <a:p>
            <a:endParaRPr lang="de-DE" sz="1600"/>
          </a:p>
          <a:p>
            <a:r>
              <a:rPr lang="de-DE" sz="1600"/>
              <a:t>Unterscheidung in Kernpunkte, Randpunkte und Rauschen.</a:t>
            </a:r>
          </a:p>
          <a:p>
            <a:endParaRPr lang="de-DE" sz="1600"/>
          </a:p>
          <a:p>
            <a:r>
              <a:rPr lang="de-DE" sz="1600"/>
              <a:t>Vorteil: Erkennt Cluster beliebiger Form (nicht nur Kugeln).</a:t>
            </a:r>
          </a:p>
          <a:p>
            <a:r>
              <a:rPr lang="de-DE" sz="1600"/>
              <a:t>Feature: Kann Noise (Rauschen) identifizieren und aussortieren (wichtig bei chaotischen Daten wie CIFAR-10).</a:t>
            </a:r>
          </a:p>
        </p:txBody>
      </p:sp>
    </p:spTree>
    <p:extLst>
      <p:ext uri="{BB962C8B-B14F-4D97-AF65-F5344CB8AC3E}">
        <p14:creationId xmlns:p14="http://schemas.microsoft.com/office/powerpoint/2010/main" val="3547910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59B992-7158-0869-E05B-C7DF43319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PCA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FA835CA-7A48-E383-300E-D344B907A01F}"/>
              </a:ext>
            </a:extLst>
          </p:cNvPr>
          <p:cNvSpPr txBox="1">
            <a:spLocks/>
          </p:cNvSpPr>
          <p:nvPr/>
        </p:nvSpPr>
        <p:spPr>
          <a:xfrm>
            <a:off x="8003885" y="1198880"/>
            <a:ext cx="3912583" cy="4947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Mehrdimensionalität schwer im Koordinatensystem darzustellen</a:t>
            </a:r>
          </a:p>
          <a:p>
            <a:r>
              <a:rPr lang="de-DE" sz="1600" dirty="0"/>
              <a:t>Man nimmt zwei Spalten und analysiert sie</a:t>
            </a:r>
          </a:p>
          <a:p>
            <a:r>
              <a:rPr lang="de-DE" sz="1600" dirty="0"/>
              <a:t>Man sucht Schwerpunkt der Daten</a:t>
            </a:r>
          </a:p>
          <a:p>
            <a:r>
              <a:rPr lang="de-DE" sz="1600" dirty="0"/>
              <a:t>Man verschiebt die Punkte (erlaubt, da Relativität nicht verloren geht)</a:t>
            </a:r>
          </a:p>
          <a:p>
            <a:r>
              <a:rPr lang="de-DE" sz="1600" dirty="0"/>
              <a:t>Man zieht Gerade durch den Ursprung (wie sie liegt, hängt von Abständen hab)</a:t>
            </a:r>
          </a:p>
          <a:p>
            <a:r>
              <a:rPr lang="de-DE" sz="1600" dirty="0"/>
              <a:t>Man führt die Punkte direkt (im 90°) zur Gerade</a:t>
            </a:r>
          </a:p>
          <a:p>
            <a:r>
              <a:rPr lang="de-DE" sz="1600" dirty="0"/>
              <a:t>Steigung der Gerade = Verhältnis (-x/y)</a:t>
            </a:r>
          </a:p>
          <a:p>
            <a:r>
              <a:rPr lang="de-DE" sz="1600" dirty="0"/>
              <a:t>Oft Länge der Steigung = 1 für Eigenvektor und Eigenwert</a:t>
            </a:r>
          </a:p>
          <a:p>
            <a:r>
              <a:rPr lang="de-DE" sz="1600" dirty="0"/>
              <a:t>Eigenwert (Varianz) beschreibt Einfluss </a:t>
            </a:r>
          </a:p>
          <a:p>
            <a:endParaRPr lang="de-DE" sz="1600" dirty="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E05BC9C3-4D21-D291-DE09-7C5778522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913798"/>
              </p:ext>
            </p:extLst>
          </p:nvPr>
        </p:nvGraphicFramePr>
        <p:xfrm>
          <a:off x="690880" y="1676400"/>
          <a:ext cx="355092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527534420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3694668243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1539847770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1993617308"/>
                    </a:ext>
                  </a:extLst>
                </a:gridCol>
              </a:tblGrid>
              <a:tr h="316653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Gene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Gene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881019"/>
                  </a:ext>
                </a:extLst>
              </a:tr>
              <a:tr h="316653">
                <a:tc>
                  <a:txBody>
                    <a:bodyPr/>
                    <a:lstStyle/>
                    <a:p>
                      <a:r>
                        <a:rPr lang="de-DE"/>
                        <a:t>Maus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079945"/>
                  </a:ext>
                </a:extLst>
              </a:tr>
              <a:tr h="316653">
                <a:tc>
                  <a:txBody>
                    <a:bodyPr/>
                    <a:lstStyle/>
                    <a:p>
                      <a:r>
                        <a:rPr lang="de-DE"/>
                        <a:t>Maus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592582"/>
                  </a:ext>
                </a:extLst>
              </a:tr>
              <a:tr h="316653">
                <a:tc>
                  <a:txBody>
                    <a:bodyPr/>
                    <a:lstStyle/>
                    <a:p>
                      <a:r>
                        <a:rPr lang="de-DE"/>
                        <a:t>Maus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331840"/>
                  </a:ext>
                </a:extLst>
              </a:tr>
              <a:tr h="316653">
                <a:tc>
                  <a:txBody>
                    <a:bodyPr/>
                    <a:lstStyle/>
                    <a:p>
                      <a:r>
                        <a:rPr lang="de-DE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711453"/>
                  </a:ext>
                </a:extLst>
              </a:tr>
            </a:tbl>
          </a:graphicData>
        </a:graphic>
      </p:graphicFrame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D5C2DEC-B3B4-6F9F-D12A-1067AC06B3A5}"/>
              </a:ext>
            </a:extLst>
          </p:cNvPr>
          <p:cNvCxnSpPr>
            <a:cxnSpLocks/>
          </p:cNvCxnSpPr>
          <p:nvPr/>
        </p:nvCxnSpPr>
        <p:spPr>
          <a:xfrm flipV="1">
            <a:off x="761999" y="3767667"/>
            <a:ext cx="0" cy="180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7EC6D9C-EE1A-04F5-CA20-4F47ED9E5154}"/>
              </a:ext>
            </a:extLst>
          </p:cNvPr>
          <p:cNvCxnSpPr>
            <a:cxnSpLocks/>
          </p:cNvCxnSpPr>
          <p:nvPr/>
        </p:nvCxnSpPr>
        <p:spPr>
          <a:xfrm>
            <a:off x="321733" y="5046134"/>
            <a:ext cx="2353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22CF70FA-561B-5065-6777-444504F9345C}"/>
              </a:ext>
            </a:extLst>
          </p:cNvPr>
          <p:cNvSpPr>
            <a:spLocks/>
          </p:cNvSpPr>
          <p:nvPr/>
        </p:nvSpPr>
        <p:spPr>
          <a:xfrm>
            <a:off x="905934" y="4732867"/>
            <a:ext cx="228598" cy="194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7FAAA0C-20F6-A400-E590-4D0B3D3E2498}"/>
              </a:ext>
            </a:extLst>
          </p:cNvPr>
          <p:cNvSpPr>
            <a:spLocks/>
          </p:cNvSpPr>
          <p:nvPr/>
        </p:nvSpPr>
        <p:spPr>
          <a:xfrm>
            <a:off x="1134532" y="4326473"/>
            <a:ext cx="228598" cy="194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9D10126-3853-B4D1-B413-39A92B2B683B}"/>
              </a:ext>
            </a:extLst>
          </p:cNvPr>
          <p:cNvSpPr>
            <a:spLocks/>
          </p:cNvSpPr>
          <p:nvPr/>
        </p:nvSpPr>
        <p:spPr>
          <a:xfrm>
            <a:off x="1320802" y="4669367"/>
            <a:ext cx="228598" cy="194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AE5F59C-10CE-9A15-1DAA-A29EBE835F5F}"/>
              </a:ext>
            </a:extLst>
          </p:cNvPr>
          <p:cNvSpPr txBox="1">
            <a:spLocks/>
          </p:cNvSpPr>
          <p:nvPr/>
        </p:nvSpPr>
        <p:spPr>
          <a:xfrm>
            <a:off x="1981046" y="5089715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Gene 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D62D6E7-E806-CA13-314D-72381F445420}"/>
              </a:ext>
            </a:extLst>
          </p:cNvPr>
          <p:cNvSpPr txBox="1">
            <a:spLocks/>
          </p:cNvSpPr>
          <p:nvPr/>
        </p:nvSpPr>
        <p:spPr>
          <a:xfrm>
            <a:off x="781317" y="3616867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Gene 2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E3AB9D54-6E06-B66B-7DBB-ABD67406B2E0}"/>
              </a:ext>
            </a:extLst>
          </p:cNvPr>
          <p:cNvCxnSpPr>
            <a:cxnSpLocks/>
          </p:cNvCxnSpPr>
          <p:nvPr/>
        </p:nvCxnSpPr>
        <p:spPr>
          <a:xfrm flipV="1">
            <a:off x="3420383" y="4131731"/>
            <a:ext cx="0" cy="180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E13C64C-3699-D8DC-5A64-033A318A0E71}"/>
              </a:ext>
            </a:extLst>
          </p:cNvPr>
          <p:cNvCxnSpPr>
            <a:cxnSpLocks/>
          </p:cNvCxnSpPr>
          <p:nvPr/>
        </p:nvCxnSpPr>
        <p:spPr>
          <a:xfrm>
            <a:off x="2400224" y="5477934"/>
            <a:ext cx="2353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>
            <a:extLst>
              <a:ext uri="{FF2B5EF4-FFF2-40B4-BE49-F238E27FC236}">
                <a16:creationId xmlns:a16="http://schemas.microsoft.com/office/drawing/2014/main" id="{1B71D610-FF19-64AD-0BF7-C3B919D4E926}"/>
              </a:ext>
            </a:extLst>
          </p:cNvPr>
          <p:cNvSpPr>
            <a:spLocks/>
          </p:cNvSpPr>
          <p:nvPr/>
        </p:nvSpPr>
        <p:spPr>
          <a:xfrm>
            <a:off x="3111428" y="5604930"/>
            <a:ext cx="228598" cy="194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9A571F4-6695-4531-23F5-5F0BC710755A}"/>
              </a:ext>
            </a:extLst>
          </p:cNvPr>
          <p:cNvSpPr>
            <a:spLocks/>
          </p:cNvSpPr>
          <p:nvPr/>
        </p:nvSpPr>
        <p:spPr>
          <a:xfrm>
            <a:off x="3323090" y="5181610"/>
            <a:ext cx="228598" cy="194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F8BBC6E1-F6A2-37D5-FB27-5A573315C6DF}"/>
              </a:ext>
            </a:extLst>
          </p:cNvPr>
          <p:cNvSpPr>
            <a:spLocks/>
          </p:cNvSpPr>
          <p:nvPr/>
        </p:nvSpPr>
        <p:spPr>
          <a:xfrm>
            <a:off x="3509358" y="5532968"/>
            <a:ext cx="228598" cy="194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8546CE9-0FCB-20B9-5408-F8F87FAEF678}"/>
              </a:ext>
            </a:extLst>
          </p:cNvPr>
          <p:cNvSpPr txBox="1">
            <a:spLocks/>
          </p:cNvSpPr>
          <p:nvPr/>
        </p:nvSpPr>
        <p:spPr>
          <a:xfrm>
            <a:off x="4773275" y="5295896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Gene 1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6C936541-82DE-CC57-F977-7210189B28A2}"/>
              </a:ext>
            </a:extLst>
          </p:cNvPr>
          <p:cNvSpPr txBox="1">
            <a:spLocks/>
          </p:cNvSpPr>
          <p:nvPr/>
        </p:nvSpPr>
        <p:spPr>
          <a:xfrm>
            <a:off x="2993283" y="3813095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Gene 2</a:t>
            </a:r>
          </a:p>
        </p:txBody>
      </p:sp>
      <p:sp>
        <p:nvSpPr>
          <p:cNvPr id="41" name="Multiplikationszeichen 40">
            <a:extLst>
              <a:ext uri="{FF2B5EF4-FFF2-40B4-BE49-F238E27FC236}">
                <a16:creationId xmlns:a16="http://schemas.microsoft.com/office/drawing/2014/main" id="{256DB27E-0CDD-A1DB-4183-4406907A6223}"/>
              </a:ext>
            </a:extLst>
          </p:cNvPr>
          <p:cNvSpPr/>
          <p:nvPr/>
        </p:nvSpPr>
        <p:spPr>
          <a:xfrm>
            <a:off x="1134138" y="4521202"/>
            <a:ext cx="228593" cy="262465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42" name="Multiplikationszeichen 41">
            <a:extLst>
              <a:ext uri="{FF2B5EF4-FFF2-40B4-BE49-F238E27FC236}">
                <a16:creationId xmlns:a16="http://schemas.microsoft.com/office/drawing/2014/main" id="{9D474A4B-18A4-AAD4-3368-DEC8FB10816C}"/>
              </a:ext>
            </a:extLst>
          </p:cNvPr>
          <p:cNvSpPr/>
          <p:nvPr/>
        </p:nvSpPr>
        <p:spPr>
          <a:xfrm>
            <a:off x="3310076" y="5359406"/>
            <a:ext cx="228593" cy="262465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9E8ECD58-E2BA-6003-54F9-CCAD000CAE85}"/>
              </a:ext>
            </a:extLst>
          </p:cNvPr>
          <p:cNvCxnSpPr>
            <a:cxnSpLocks/>
          </p:cNvCxnSpPr>
          <p:nvPr/>
        </p:nvCxnSpPr>
        <p:spPr>
          <a:xfrm flipV="1">
            <a:off x="5202692" y="3348850"/>
            <a:ext cx="0" cy="180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799FC25-171E-B2CB-1DFF-A19FC47AFBDB}"/>
              </a:ext>
            </a:extLst>
          </p:cNvPr>
          <p:cNvCxnSpPr>
            <a:cxnSpLocks/>
          </p:cNvCxnSpPr>
          <p:nvPr/>
        </p:nvCxnSpPr>
        <p:spPr>
          <a:xfrm>
            <a:off x="4182533" y="4695053"/>
            <a:ext cx="2353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llipse 44">
            <a:extLst>
              <a:ext uri="{FF2B5EF4-FFF2-40B4-BE49-F238E27FC236}">
                <a16:creationId xmlns:a16="http://schemas.microsoft.com/office/drawing/2014/main" id="{9E9ABFF2-4B9B-B25B-8D0E-E4E0F9C6990E}"/>
              </a:ext>
            </a:extLst>
          </p:cNvPr>
          <p:cNvSpPr>
            <a:spLocks/>
          </p:cNvSpPr>
          <p:nvPr/>
        </p:nvSpPr>
        <p:spPr>
          <a:xfrm>
            <a:off x="4893737" y="4822049"/>
            <a:ext cx="228598" cy="194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7FB27B3-7604-C71E-3218-A48F89288FBE}"/>
              </a:ext>
            </a:extLst>
          </p:cNvPr>
          <p:cNvSpPr>
            <a:spLocks/>
          </p:cNvSpPr>
          <p:nvPr/>
        </p:nvSpPr>
        <p:spPr>
          <a:xfrm>
            <a:off x="5105399" y="4398729"/>
            <a:ext cx="228598" cy="194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60302EFF-9257-5360-0043-D09970AA9425}"/>
              </a:ext>
            </a:extLst>
          </p:cNvPr>
          <p:cNvSpPr>
            <a:spLocks/>
          </p:cNvSpPr>
          <p:nvPr/>
        </p:nvSpPr>
        <p:spPr>
          <a:xfrm>
            <a:off x="5366935" y="4800745"/>
            <a:ext cx="228598" cy="194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1CA45D83-F632-07DA-BE51-ABDBE2D42838}"/>
              </a:ext>
            </a:extLst>
          </p:cNvPr>
          <p:cNvSpPr txBox="1">
            <a:spLocks/>
          </p:cNvSpPr>
          <p:nvPr/>
        </p:nvSpPr>
        <p:spPr>
          <a:xfrm>
            <a:off x="6555584" y="4513015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Gene 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8CF76F2-7C8C-7368-DC5D-CDBA6CCB5554}"/>
              </a:ext>
            </a:extLst>
          </p:cNvPr>
          <p:cNvSpPr txBox="1">
            <a:spLocks/>
          </p:cNvSpPr>
          <p:nvPr/>
        </p:nvSpPr>
        <p:spPr>
          <a:xfrm>
            <a:off x="4775592" y="3030214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Gene 2</a:t>
            </a:r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A2871425-F983-1F60-10F5-4669F507A75A}"/>
              </a:ext>
            </a:extLst>
          </p:cNvPr>
          <p:cNvCxnSpPr>
            <a:cxnSpLocks/>
          </p:cNvCxnSpPr>
          <p:nvPr/>
        </p:nvCxnSpPr>
        <p:spPr>
          <a:xfrm>
            <a:off x="4891560" y="3481637"/>
            <a:ext cx="609097" cy="2401154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44EF440-1F54-6802-D84D-555CE2B449DE}"/>
              </a:ext>
            </a:extLst>
          </p:cNvPr>
          <p:cNvCxnSpPr>
            <a:stCxn id="45" idx="7"/>
          </p:cNvCxnSpPr>
          <p:nvPr/>
        </p:nvCxnSpPr>
        <p:spPr>
          <a:xfrm flipV="1">
            <a:off x="5088858" y="4783667"/>
            <a:ext cx="113834" cy="66899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5B32B57D-3A93-E981-4A0C-03746EFF535E}"/>
              </a:ext>
            </a:extLst>
          </p:cNvPr>
          <p:cNvCxnSpPr/>
          <p:nvPr/>
        </p:nvCxnSpPr>
        <p:spPr>
          <a:xfrm flipH="1">
            <a:off x="5230442" y="4927596"/>
            <a:ext cx="213625" cy="105835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551BC691-0F6E-A1BD-3E8B-9EA0FF6E3648}"/>
                  </a:ext>
                </a:extLst>
              </p:cNvPr>
              <p:cNvSpPr txBox="1"/>
              <p:nvPr/>
            </p:nvSpPr>
            <p:spPr>
              <a:xfrm>
                <a:off x="3699935" y="4956257"/>
                <a:ext cx="6096000" cy="373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de-DE"/>
              </a:p>
            </p:txBody>
          </p:sp>
        </mc:Choice>
        <mc:Fallback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551BC691-0F6E-A1BD-3E8B-9EA0FF6E3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935" y="4956257"/>
                <a:ext cx="6096000" cy="373051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3765CBE4-3CEF-A78A-D598-A3E3FE329FF2}"/>
              </a:ext>
            </a:extLst>
          </p:cNvPr>
          <p:cNvCxnSpPr>
            <a:cxnSpLocks/>
          </p:cNvCxnSpPr>
          <p:nvPr/>
        </p:nvCxnSpPr>
        <p:spPr>
          <a:xfrm>
            <a:off x="6072229" y="1835758"/>
            <a:ext cx="609097" cy="2401154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Ellipse 69">
            <a:extLst>
              <a:ext uri="{FF2B5EF4-FFF2-40B4-BE49-F238E27FC236}">
                <a16:creationId xmlns:a16="http://schemas.microsoft.com/office/drawing/2014/main" id="{9A3F5F71-33C9-6076-88DB-35D948EBFF7D}"/>
              </a:ext>
            </a:extLst>
          </p:cNvPr>
          <p:cNvSpPr>
            <a:spLocks/>
          </p:cNvSpPr>
          <p:nvPr/>
        </p:nvSpPr>
        <p:spPr>
          <a:xfrm>
            <a:off x="6194499" y="2624668"/>
            <a:ext cx="228598" cy="194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FF2B68EC-378E-63F7-AE53-B6480AA0D09D}"/>
              </a:ext>
            </a:extLst>
          </p:cNvPr>
          <p:cNvSpPr>
            <a:spLocks/>
          </p:cNvSpPr>
          <p:nvPr/>
        </p:nvSpPr>
        <p:spPr>
          <a:xfrm>
            <a:off x="6350770" y="3297900"/>
            <a:ext cx="228598" cy="194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9401CDD1-341D-124F-972A-D269AA9321AD}"/>
              </a:ext>
            </a:extLst>
          </p:cNvPr>
          <p:cNvSpPr txBox="1">
            <a:spLocks/>
          </p:cNvSpPr>
          <p:nvPr/>
        </p:nvSpPr>
        <p:spPr>
          <a:xfrm>
            <a:off x="5674436" y="1551268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PCA1</a:t>
            </a:r>
          </a:p>
        </p:txBody>
      </p: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527C50E4-16A9-34AA-9BEB-9C48D2B6D989}"/>
              </a:ext>
            </a:extLst>
          </p:cNvPr>
          <p:cNvCxnSpPr>
            <a:cxnSpLocks/>
          </p:cNvCxnSpPr>
          <p:nvPr/>
        </p:nvCxnSpPr>
        <p:spPr>
          <a:xfrm flipH="1">
            <a:off x="5667974" y="2744417"/>
            <a:ext cx="1646203" cy="48190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42643563-162A-01F8-E780-C450036CC7BB}"/>
              </a:ext>
            </a:extLst>
          </p:cNvPr>
          <p:cNvCxnSpPr>
            <a:cxnSpLocks/>
          </p:cNvCxnSpPr>
          <p:nvPr/>
        </p:nvCxnSpPr>
        <p:spPr>
          <a:xfrm flipH="1">
            <a:off x="4407340" y="4479708"/>
            <a:ext cx="1646203" cy="48190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82A6F198-733D-4CBC-9A6A-A035A64C218D}"/>
              </a:ext>
            </a:extLst>
          </p:cNvPr>
          <p:cNvSpPr txBox="1">
            <a:spLocks/>
          </p:cNvSpPr>
          <p:nvPr/>
        </p:nvSpPr>
        <p:spPr>
          <a:xfrm>
            <a:off x="7298729" y="2522796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PCA2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1E8F08B6-ECB4-D0F6-DAD4-B77FC67ACE8B}"/>
              </a:ext>
            </a:extLst>
          </p:cNvPr>
          <p:cNvSpPr txBox="1">
            <a:spLocks/>
          </p:cNvSpPr>
          <p:nvPr/>
        </p:nvSpPr>
        <p:spPr>
          <a:xfrm>
            <a:off x="6212689" y="1559655"/>
            <a:ext cx="507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65%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70C3FBA2-B6F8-3D22-AFDB-71C3FC15DD2D}"/>
              </a:ext>
            </a:extLst>
          </p:cNvPr>
          <p:cNvSpPr txBox="1">
            <a:spLocks/>
          </p:cNvSpPr>
          <p:nvPr/>
        </p:nvSpPr>
        <p:spPr>
          <a:xfrm>
            <a:off x="7346818" y="2744417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35%</a:t>
            </a: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A2A4EF7D-09C8-E00E-6EBB-39044088DDC2}"/>
              </a:ext>
            </a:extLst>
          </p:cNvPr>
          <p:cNvSpPr>
            <a:spLocks/>
          </p:cNvSpPr>
          <p:nvPr/>
        </p:nvSpPr>
        <p:spPr>
          <a:xfrm>
            <a:off x="6290395" y="2909386"/>
            <a:ext cx="228598" cy="19472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4E916AEE-AF9E-D9A8-2225-B3F97B74F7FB}"/>
              </a:ext>
            </a:extLst>
          </p:cNvPr>
          <p:cNvSpPr>
            <a:spLocks/>
          </p:cNvSpPr>
          <p:nvPr/>
        </p:nvSpPr>
        <p:spPr>
          <a:xfrm>
            <a:off x="6051948" y="2965457"/>
            <a:ext cx="228598" cy="19472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5E0B1A52-33E1-6BA7-0EF4-4604F6DA093B}"/>
              </a:ext>
            </a:extLst>
          </p:cNvPr>
          <p:cNvSpPr>
            <a:spLocks/>
          </p:cNvSpPr>
          <p:nvPr/>
        </p:nvSpPr>
        <p:spPr>
          <a:xfrm>
            <a:off x="6451074" y="2891520"/>
            <a:ext cx="228598" cy="19472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DB428454-C109-81E8-835E-1C767781AFA8}"/>
              </a:ext>
            </a:extLst>
          </p:cNvPr>
          <p:cNvSpPr>
            <a:spLocks/>
          </p:cNvSpPr>
          <p:nvPr/>
        </p:nvSpPr>
        <p:spPr>
          <a:xfrm>
            <a:off x="6262478" y="3018515"/>
            <a:ext cx="228598" cy="194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49057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91F1424-43DD-4274-95F5-55901343C737}">
  <we:reference id="WA200005566" version="3.0.0.3" store="Omex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b64d434-96ef-4377-b664-afd37b907b2b">
      <Terms xmlns="http://schemas.microsoft.com/office/infopath/2007/PartnerControls"/>
    </lcf76f155ced4ddcb4097134ff3c332f>
    <TaxCatchAll xmlns="7142ddaf-3b83-4445-8a3f-da24632b11d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5F29F7BA870924681F465AA5EC598C1" ma:contentTypeVersion="10" ma:contentTypeDescription="Ein neues Dokument erstellen." ma:contentTypeScope="" ma:versionID="763bf0aa8a3ddfa0141ab9cfbffc6477">
  <xsd:schema xmlns:xsd="http://www.w3.org/2001/XMLSchema" xmlns:xs="http://www.w3.org/2001/XMLSchema" xmlns:p="http://schemas.microsoft.com/office/2006/metadata/properties" xmlns:ns2="5b64d434-96ef-4377-b664-afd37b907b2b" xmlns:ns3="7142ddaf-3b83-4445-8a3f-da24632b11d4" targetNamespace="http://schemas.microsoft.com/office/2006/metadata/properties" ma:root="true" ma:fieldsID="b5b90c4c0e5b2894400b6a35f59b6498" ns2:_="" ns3:_="">
    <xsd:import namespace="5b64d434-96ef-4377-b664-afd37b907b2b"/>
    <xsd:import namespace="7142ddaf-3b83-4445-8a3f-da24632b11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64d434-96ef-4377-b664-afd37b907b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6f5ca14c-cf87-4ea6-a219-f445dd0619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42ddaf-3b83-4445-8a3f-da24632b11d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2e301f5-3b63-458e-a1e3-94249f93aee1}" ma:internalName="TaxCatchAll" ma:showField="CatchAllData" ma:web="7142ddaf-3b83-4445-8a3f-da24632b11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977A61-235C-478A-A300-20116C6F0A7F}">
  <ds:schemaRefs>
    <ds:schemaRef ds:uri="5b64d434-96ef-4377-b664-afd37b907b2b"/>
    <ds:schemaRef ds:uri="7142ddaf-3b83-4445-8a3f-da24632b11d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E800D8B-4352-46F7-9261-CB45032B0A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041B2D-F476-49D8-B9B0-20CBD970C4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64d434-96ef-4377-b664-afd37b907b2b"/>
    <ds:schemaRef ds:uri="7142ddaf-3b83-4445-8a3f-da24632b11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0</TotalTime>
  <Words>808</Words>
  <Application>Microsoft Office PowerPoint</Application>
  <PresentationFormat>Breitbild</PresentationFormat>
  <Paragraphs>218</Paragraphs>
  <Slides>36</Slides>
  <Notes>34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0" baseType="lpstr">
      <vt:lpstr>Aptos</vt:lpstr>
      <vt:lpstr>Cambria Math</vt:lpstr>
      <vt:lpstr>Corbel</vt:lpstr>
      <vt:lpstr>Basis</vt:lpstr>
      <vt:lpstr>Vergleich von datengetriebenen Clusteringmethoden im CIFAR10- und MNIST-Datensatz</vt:lpstr>
      <vt:lpstr>Motivation</vt:lpstr>
      <vt:lpstr>Motivation &amp; Zielsetzung</vt:lpstr>
      <vt:lpstr>Datensätze - MNIST</vt:lpstr>
      <vt:lpstr>Datensätze – CIFAR10 </vt:lpstr>
      <vt:lpstr>K-means -  Clustering Verfahren</vt:lpstr>
      <vt:lpstr>Hierarchisch - Clustering Verfahren</vt:lpstr>
      <vt:lpstr>Dichtebasiertes Clustering - Clustering Verfahren</vt:lpstr>
      <vt:lpstr>PCA</vt:lpstr>
      <vt:lpstr>Autoencoder</vt:lpstr>
      <vt:lpstr>Convolution (Faltung)</vt:lpstr>
      <vt:lpstr>DCGAN (generativ)</vt:lpstr>
      <vt:lpstr>Metriken (Maß)</vt:lpstr>
      <vt:lpstr>KMEANs Baseline mit PCA (MNIST)</vt:lpstr>
      <vt:lpstr>DBSCAN Baseline mit PCA (MNIST)</vt:lpstr>
      <vt:lpstr>Hierarchisches Baseline mit PCA (MNIST)</vt:lpstr>
      <vt:lpstr>KMEANs Baseline mit PCA (CIFAR-10)</vt:lpstr>
      <vt:lpstr>DBSCAN Baseline mit PCA (CIFAR-10)</vt:lpstr>
      <vt:lpstr>Hierarchisches Baseline mit PCA (CIFAR-10)</vt:lpstr>
      <vt:lpstr>Linear Autoencoder Training</vt:lpstr>
      <vt:lpstr>Convolutional Autoencoder Training</vt:lpstr>
      <vt:lpstr>KMEANS Autoencoder (MNIST)</vt:lpstr>
      <vt:lpstr>DBSCAN Autoencoder (MNIST)</vt:lpstr>
      <vt:lpstr>Hierarchisches mit Autoencoder (MNIST)</vt:lpstr>
      <vt:lpstr>KMEANs Autoencoder (CIFAR-10)</vt:lpstr>
      <vt:lpstr>DBSCAN Autoencoder (CIFAR-10)</vt:lpstr>
      <vt:lpstr>Hierarchisches Autoencoder (CIFAR-10)</vt:lpstr>
      <vt:lpstr>DCGAN Training (MNIST) </vt:lpstr>
      <vt:lpstr>DCGAN Training (CIFAR-10)</vt:lpstr>
      <vt:lpstr>Kmeans mit DCGAN (MNIST)</vt:lpstr>
      <vt:lpstr>DBSCAN mit DCGAN (MNIST)</vt:lpstr>
      <vt:lpstr>Hierarchisches mit DCGAN (MNIST)</vt:lpstr>
      <vt:lpstr>Kmeans mit DCGAN (CIFAR-10)</vt:lpstr>
      <vt:lpstr>DBSCAN mit DCGAN (CIFAR-10)</vt:lpstr>
      <vt:lpstr>Hierarchisches mit DCGAN (CIFAR-10)</vt:lpstr>
      <vt:lpstr>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Budak, Bünyamin</dc:creator>
  <cp:lastModifiedBy>Speczyk, Maxim</cp:lastModifiedBy>
  <cp:revision>2</cp:revision>
  <dcterms:created xsi:type="dcterms:W3CDTF">2026-01-13T17:45:44Z</dcterms:created>
  <dcterms:modified xsi:type="dcterms:W3CDTF">2026-01-14T22:44:29Z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0x01010025F29F7BA870924681F465AA5EC598C1</vt:lpwstr>
  </property>
  <property fmtid="{D5CDD505-2E9C-101B-9397-08002B2CF9AE}" pid="3" name="MediaServiceImageTags">
    <vt:lpwstr/>
  </property>
</Properties>
</file>